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06" r:id="rId1"/>
    <p:sldMasterId id="2147484686" r:id="rId2"/>
  </p:sldMasterIdLst>
  <p:notesMasterIdLst>
    <p:notesMasterId r:id="rId26"/>
  </p:notesMasterIdLst>
  <p:handoutMasterIdLst>
    <p:handoutMasterId r:id="rId27"/>
  </p:handoutMasterIdLst>
  <p:sldIdLst>
    <p:sldId id="263" r:id="rId3"/>
    <p:sldId id="320" r:id="rId4"/>
    <p:sldId id="285" r:id="rId5"/>
    <p:sldId id="292" r:id="rId6"/>
    <p:sldId id="315" r:id="rId7"/>
    <p:sldId id="358" r:id="rId8"/>
    <p:sldId id="325" r:id="rId9"/>
    <p:sldId id="359" r:id="rId10"/>
    <p:sldId id="334" r:id="rId11"/>
    <p:sldId id="360" r:id="rId12"/>
    <p:sldId id="361" r:id="rId13"/>
    <p:sldId id="364" r:id="rId14"/>
    <p:sldId id="365" r:id="rId15"/>
    <p:sldId id="362" r:id="rId16"/>
    <p:sldId id="367" r:id="rId17"/>
    <p:sldId id="368" r:id="rId18"/>
    <p:sldId id="366" r:id="rId19"/>
    <p:sldId id="343" r:id="rId20"/>
    <p:sldId id="344" r:id="rId21"/>
    <p:sldId id="345" r:id="rId22"/>
    <p:sldId id="357" r:id="rId23"/>
    <p:sldId id="350" r:id="rId24"/>
    <p:sldId id="310" r:id="rId25"/>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99"/>
    <a:srgbClr val="FFFF66"/>
    <a:srgbClr val="0000FF"/>
    <a:srgbClr val="008080"/>
    <a:srgbClr val="009999"/>
    <a:srgbClr val="0066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97" autoAdjust="0"/>
    <p:restoredTop sz="93988" autoAdjust="0"/>
  </p:normalViewPr>
  <p:slideViewPr>
    <p:cSldViewPr>
      <p:cViewPr varScale="1">
        <p:scale>
          <a:sx n="73" d="100"/>
          <a:sy n="73" d="100"/>
        </p:scale>
        <p:origin x="75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16FEB5D-570F-42DA-9B94-A397F31C86AC}"/>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ja-JP" altLang="en-US"/>
          </a:p>
        </p:txBody>
      </p:sp>
      <p:sp>
        <p:nvSpPr>
          <p:cNvPr id="3" name="日付プレースホルダー 2">
            <a:extLst>
              <a:ext uri="{FF2B5EF4-FFF2-40B4-BE49-F238E27FC236}">
                <a16:creationId xmlns:a16="http://schemas.microsoft.com/office/drawing/2014/main" id="{25FAAC8E-DEC6-470C-A4FF-394DAE9C3B44}"/>
              </a:ext>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hangingPunct="1">
              <a:defRPr sz="1200">
                <a:latin typeface="Arial" charset="0"/>
              </a:defRPr>
            </a:lvl1pPr>
          </a:lstStyle>
          <a:p>
            <a:pPr>
              <a:defRPr/>
            </a:pPr>
            <a:fld id="{846D7D05-C760-47D9-946C-A00CE1D635EE}" type="datetimeFigureOut">
              <a:rPr lang="ja-JP" altLang="en-US"/>
              <a:pPr>
                <a:defRPr/>
              </a:pPr>
              <a:t>2024/1/25</a:t>
            </a:fld>
            <a:endParaRPr lang="ja-JP" altLang="en-US"/>
          </a:p>
        </p:txBody>
      </p:sp>
      <p:sp>
        <p:nvSpPr>
          <p:cNvPr id="4" name="フッター プレースホルダー 3">
            <a:extLst>
              <a:ext uri="{FF2B5EF4-FFF2-40B4-BE49-F238E27FC236}">
                <a16:creationId xmlns:a16="http://schemas.microsoft.com/office/drawing/2014/main" id="{AEDCC4E8-38D4-4F49-A74B-D54D29DBEA61}"/>
              </a:ext>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55026A88-38E6-41B6-846F-AE40834FB348}"/>
              </a:ext>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89FE9AC-BBFD-406A-9C7F-8F48ADC38459}"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57ED07E2-9596-4BDA-8A1A-8969C6BD61DB}"/>
              </a:ext>
            </a:extLst>
          </p:cNvPr>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199683" name="Rectangle 3">
            <a:extLst>
              <a:ext uri="{FF2B5EF4-FFF2-40B4-BE49-F238E27FC236}">
                <a16:creationId xmlns:a16="http://schemas.microsoft.com/office/drawing/2014/main" id="{4D005588-D58C-4A35-BA58-29EA2355F450}"/>
              </a:ext>
            </a:extLst>
          </p:cNvPr>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14340" name="Rectangle 4">
            <a:extLst>
              <a:ext uri="{FF2B5EF4-FFF2-40B4-BE49-F238E27FC236}">
                <a16:creationId xmlns:a16="http://schemas.microsoft.com/office/drawing/2014/main" id="{9E199024-18AA-4E55-A53F-C0BFA9BBD5DD}"/>
              </a:ext>
            </a:extLst>
          </p:cNvPr>
          <p:cNvSpPr>
            <a:spLocks noRo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9685" name="Rectangle 5">
            <a:extLst>
              <a:ext uri="{FF2B5EF4-FFF2-40B4-BE49-F238E27FC236}">
                <a16:creationId xmlns:a16="http://schemas.microsoft.com/office/drawing/2014/main" id="{15F5A6E3-20CB-47A4-B6EE-41E9BF6F0570}"/>
              </a:ext>
            </a:extLst>
          </p:cNvPr>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99686" name="Rectangle 6">
            <a:extLst>
              <a:ext uri="{FF2B5EF4-FFF2-40B4-BE49-F238E27FC236}">
                <a16:creationId xmlns:a16="http://schemas.microsoft.com/office/drawing/2014/main" id="{27BC6A58-4D96-46BF-972E-2E0D804B8990}"/>
              </a:ext>
            </a:extLst>
          </p:cNvPr>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199687" name="Rectangle 7">
            <a:extLst>
              <a:ext uri="{FF2B5EF4-FFF2-40B4-BE49-F238E27FC236}">
                <a16:creationId xmlns:a16="http://schemas.microsoft.com/office/drawing/2014/main" id="{DBC5F263-152A-4B19-B211-AFCF5A3A9A88}"/>
              </a:ext>
            </a:extLst>
          </p:cNvPr>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07E3B70-38A3-4DBF-A3C6-C7FABA8BBE64}"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C72DF0D-8C5E-454E-AE62-4FCD70E82CE7}"/>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A22EB1C-8FD0-4B25-965A-7008B8A3A6D8}" type="slidenum">
              <a:rPr lang="en-US" altLang="ja-JP">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19459" name="Rectangle 2">
            <a:extLst>
              <a:ext uri="{FF2B5EF4-FFF2-40B4-BE49-F238E27FC236}">
                <a16:creationId xmlns:a16="http://schemas.microsoft.com/office/drawing/2014/main" id="{E675EC2B-2B90-4F9C-AF8A-D2E75EFF529E}"/>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2864F326-25BA-4F2D-B832-6E10911255AF}"/>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D1EEEC33-8E3B-4707-9029-8D725C2B19CB}"/>
              </a:ext>
            </a:extLst>
          </p:cNvPr>
          <p:cNvSpPr>
            <a:spLocks noGrp="1" noRot="1" noChangeAspect="1" noTextEdit="1"/>
          </p:cNvSpPr>
          <p:nvPr>
            <p:ph type="sldImg"/>
          </p:nvPr>
        </p:nvSpPr>
        <p:spPr>
          <a:ln/>
        </p:spPr>
      </p:sp>
      <p:sp>
        <p:nvSpPr>
          <p:cNvPr id="23555" name="ノート プレースホルダー 2">
            <a:extLst>
              <a:ext uri="{FF2B5EF4-FFF2-40B4-BE49-F238E27FC236}">
                <a16:creationId xmlns:a16="http://schemas.microsoft.com/office/drawing/2014/main" id="{102A486B-AB06-4C60-8E43-F05148A5F9C5}"/>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23556" name="スライド番号プレースホルダー 3">
            <a:extLst>
              <a:ext uri="{FF2B5EF4-FFF2-40B4-BE49-F238E27FC236}">
                <a16:creationId xmlns:a16="http://schemas.microsoft.com/office/drawing/2014/main" id="{6F98E691-DA53-4E3D-9C82-69DB9959FE75}"/>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86E2E3B-6AD9-4502-B058-B9F23175D9B3}" type="slidenum">
              <a:rPr lang="en-US" altLang="ja-JP">
                <a:solidFill>
                  <a:srgbClr val="000000"/>
                </a:solidFill>
                <a:ea typeface="ＭＳ Ｐゴシック" panose="020B0600070205080204" pitchFamily="50" charset="-128"/>
              </a:rPr>
              <a:pPr>
                <a:spcBef>
                  <a:spcPct val="0"/>
                </a:spcBef>
              </a:pPr>
              <a:t>5</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1A652F4F-2C7D-43C6-BDBF-B9A9CCC5E1E8}"/>
              </a:ext>
            </a:extLst>
          </p:cNvPr>
          <p:cNvSpPr>
            <a:spLocks noGrp="1" noRot="1" noChangeAspect="1" noTextEdit="1"/>
          </p:cNvSpPr>
          <p:nvPr>
            <p:ph type="sldImg"/>
          </p:nvPr>
        </p:nvSpPr>
        <p:spPr>
          <a:ln/>
        </p:spPr>
      </p:sp>
      <p:sp>
        <p:nvSpPr>
          <p:cNvPr id="25603" name="ノート プレースホルダー 2">
            <a:extLst>
              <a:ext uri="{FF2B5EF4-FFF2-40B4-BE49-F238E27FC236}">
                <a16:creationId xmlns:a16="http://schemas.microsoft.com/office/drawing/2014/main" id="{97867201-ECD2-44C5-84F7-6CD6D41C2FE6}"/>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25604" name="スライド番号プレースホルダー 3">
            <a:extLst>
              <a:ext uri="{FF2B5EF4-FFF2-40B4-BE49-F238E27FC236}">
                <a16:creationId xmlns:a16="http://schemas.microsoft.com/office/drawing/2014/main" id="{1DC190C7-18BA-4645-AEE3-3FA23A7AEAB8}"/>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5E9CFC8-C6F8-4F36-80AA-85844E2A6FD5}" type="slidenum">
              <a:rPr lang="en-US" altLang="ja-JP">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9117CC8A-1B82-4EED-A0DF-E690DE91C175}"/>
              </a:ext>
            </a:extLst>
          </p:cNvPr>
          <p:cNvSpPr>
            <a:spLocks noGrp="1" noRot="1" noChangeAspect="1" noTextEdit="1"/>
          </p:cNvSpPr>
          <p:nvPr>
            <p:ph type="sldImg"/>
          </p:nvPr>
        </p:nvSpPr>
        <p:spPr>
          <a:ln/>
        </p:spPr>
      </p:sp>
      <p:sp>
        <p:nvSpPr>
          <p:cNvPr id="27651" name="ノート プレースホルダー 2">
            <a:extLst>
              <a:ext uri="{FF2B5EF4-FFF2-40B4-BE49-F238E27FC236}">
                <a16:creationId xmlns:a16="http://schemas.microsoft.com/office/drawing/2014/main" id="{26D5B36B-7F98-4982-ACEA-4DFEDC57C764}"/>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27652" name="スライド番号プレースホルダー 3">
            <a:extLst>
              <a:ext uri="{FF2B5EF4-FFF2-40B4-BE49-F238E27FC236}">
                <a16:creationId xmlns:a16="http://schemas.microsoft.com/office/drawing/2014/main" id="{EF9B166F-E521-4698-B229-A5284565176B}"/>
              </a:ext>
            </a:extLst>
          </p:cNvPr>
          <p:cNvSpPr>
            <a:spLocks noGrp="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B6E106D-5567-42A8-83B9-B846CAA78B21}" type="slidenum">
              <a:rPr lang="en-US" altLang="ja-JP">
                <a:solidFill>
                  <a:srgbClr val="000000"/>
                </a:solidFill>
                <a:ea typeface="ＭＳ Ｐゴシック" panose="020B0600070205080204" pitchFamily="50" charset="-128"/>
              </a:rPr>
              <a:pPr>
                <a:spcBef>
                  <a:spcPct val="0"/>
                </a:spcBef>
              </a:pPr>
              <a:t>7</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99CC793B-0EE1-4654-B8BF-FB89A78609D2}"/>
              </a:ext>
            </a:extLst>
          </p:cNvPr>
          <p:cNvSpPr>
            <a:spLocks noGrp="1" noRot="1" noChangeAspect="1" noTextEdit="1"/>
          </p:cNvSpPr>
          <p:nvPr>
            <p:ph type="sldImg"/>
          </p:nvPr>
        </p:nvSpPr>
        <p:spPr>
          <a:ln/>
        </p:spPr>
      </p:sp>
      <p:sp>
        <p:nvSpPr>
          <p:cNvPr id="33795" name="ノート プレースホルダー 2">
            <a:extLst>
              <a:ext uri="{FF2B5EF4-FFF2-40B4-BE49-F238E27FC236}">
                <a16:creationId xmlns:a16="http://schemas.microsoft.com/office/drawing/2014/main" id="{64AE33BE-7F39-4155-8FE1-DF7D0A220FA0}"/>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33796" name="スライド番号プレースホルダー 3">
            <a:extLst>
              <a:ext uri="{FF2B5EF4-FFF2-40B4-BE49-F238E27FC236}">
                <a16:creationId xmlns:a16="http://schemas.microsoft.com/office/drawing/2014/main" id="{44E37ABC-C4E0-4A8A-9895-B682824F0DE5}"/>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0D6C86F-0538-40F8-976D-2E25D744BA07}" type="slidenum">
              <a:rPr lang="en-US" altLang="ja-JP">
                <a:solidFill>
                  <a:srgbClr val="000000"/>
                </a:solidFill>
              </a:rPr>
              <a:pPr/>
              <a:t>12</a:t>
            </a:fld>
            <a:endParaRPr lang="en-US" altLang="ja-JP">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AB16753-FFE8-4B9D-AE18-E0CEDACEB07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2F0D25F7-0329-4A63-B9EC-FDE61AA60C44}"/>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440988A5-9732-4FDC-8B79-0BD88BEF168B}"/>
              </a:ext>
            </a:extLst>
          </p:cNvPr>
          <p:cNvSpPr>
            <a:spLocks noGrp="1"/>
          </p:cNvSpPr>
          <p:nvPr>
            <p:ph type="sldNum" sz="quarter" idx="12"/>
          </p:nvPr>
        </p:nvSpPr>
        <p:spPr/>
        <p:txBody>
          <a:bodyPr/>
          <a:lstStyle>
            <a:lvl1pPr>
              <a:defRPr/>
            </a:lvl1pPr>
          </a:lstStyle>
          <a:p>
            <a:fld id="{E53487FE-DDE3-446F-A975-F538BBE2548A}" type="slidenum">
              <a:rPr lang="en-US" altLang="ja-JP"/>
              <a:pPr/>
              <a:t>‹#›</a:t>
            </a:fld>
            <a:endParaRPr lang="en-US" altLang="ja-JP"/>
          </a:p>
        </p:txBody>
      </p:sp>
    </p:spTree>
    <p:extLst>
      <p:ext uri="{BB962C8B-B14F-4D97-AF65-F5344CB8AC3E}">
        <p14:creationId xmlns:p14="http://schemas.microsoft.com/office/powerpoint/2010/main" val="329800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D42ACA8-CC35-45F3-9BF1-8C09AB07AA96}"/>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5B59F98E-210E-4FF6-8F28-40CDFAAE5F74}"/>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5DE91FBB-C58E-45D6-9336-74EEA9AEF4B1}"/>
              </a:ext>
            </a:extLst>
          </p:cNvPr>
          <p:cNvSpPr>
            <a:spLocks noGrp="1"/>
          </p:cNvSpPr>
          <p:nvPr>
            <p:ph type="sldNum" sz="quarter" idx="12"/>
          </p:nvPr>
        </p:nvSpPr>
        <p:spPr/>
        <p:txBody>
          <a:bodyPr/>
          <a:lstStyle>
            <a:lvl1pPr>
              <a:defRPr/>
            </a:lvl1pPr>
          </a:lstStyle>
          <a:p>
            <a:fld id="{3CBE0E2A-74AE-4049-B62F-5349A210C36E}" type="slidenum">
              <a:rPr lang="en-US" altLang="ja-JP"/>
              <a:pPr/>
              <a:t>‹#›</a:t>
            </a:fld>
            <a:endParaRPr lang="en-US" altLang="ja-JP"/>
          </a:p>
        </p:txBody>
      </p:sp>
    </p:spTree>
    <p:extLst>
      <p:ext uri="{BB962C8B-B14F-4D97-AF65-F5344CB8AC3E}">
        <p14:creationId xmlns:p14="http://schemas.microsoft.com/office/powerpoint/2010/main" val="151599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DB3F910-C5D6-4D1F-B62F-6438C87B2B88}"/>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50158182-58E3-46CF-8547-B478FE77CFFA}"/>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9391B753-8AAC-4536-89A9-B497ECA99FA4}"/>
              </a:ext>
            </a:extLst>
          </p:cNvPr>
          <p:cNvSpPr>
            <a:spLocks noGrp="1"/>
          </p:cNvSpPr>
          <p:nvPr>
            <p:ph type="sldNum" sz="quarter" idx="12"/>
          </p:nvPr>
        </p:nvSpPr>
        <p:spPr/>
        <p:txBody>
          <a:bodyPr/>
          <a:lstStyle>
            <a:lvl1pPr>
              <a:defRPr/>
            </a:lvl1pPr>
          </a:lstStyle>
          <a:p>
            <a:fld id="{40870EAE-C68B-4301-BF9B-D0E54A999304}" type="slidenum">
              <a:rPr lang="en-US" altLang="ja-JP"/>
              <a:pPr/>
              <a:t>‹#›</a:t>
            </a:fld>
            <a:endParaRPr lang="en-US" altLang="ja-JP"/>
          </a:p>
        </p:txBody>
      </p:sp>
    </p:spTree>
    <p:extLst>
      <p:ext uri="{BB962C8B-B14F-4D97-AF65-F5344CB8AC3E}">
        <p14:creationId xmlns:p14="http://schemas.microsoft.com/office/powerpoint/2010/main" val="1635176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719263"/>
            <a:ext cx="4038600" cy="44116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719263"/>
            <a:ext cx="4038600" cy="21288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4000500"/>
            <a:ext cx="4038600" cy="21304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a:extLst>
              <a:ext uri="{FF2B5EF4-FFF2-40B4-BE49-F238E27FC236}">
                <a16:creationId xmlns:a16="http://schemas.microsoft.com/office/drawing/2014/main" id="{79C2D2AF-7BE2-427F-9873-511A8A1E020C}"/>
              </a:ext>
            </a:extLst>
          </p:cNvPr>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4">
            <a:extLst>
              <a:ext uri="{FF2B5EF4-FFF2-40B4-BE49-F238E27FC236}">
                <a16:creationId xmlns:a16="http://schemas.microsoft.com/office/drawing/2014/main" id="{1A4DE275-EA3D-4602-ABA2-F9ED82FB705E}"/>
              </a:ext>
            </a:extLst>
          </p:cNvPr>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5">
            <a:extLst>
              <a:ext uri="{FF2B5EF4-FFF2-40B4-BE49-F238E27FC236}">
                <a16:creationId xmlns:a16="http://schemas.microsoft.com/office/drawing/2014/main" id="{32FABAF0-32CD-4AA9-8A14-8550A19FC5B8}"/>
              </a:ext>
            </a:extLst>
          </p:cNvPr>
          <p:cNvSpPr>
            <a:spLocks noGrp="1"/>
          </p:cNvSpPr>
          <p:nvPr>
            <p:ph type="sldNum" sz="quarter" idx="12"/>
          </p:nvPr>
        </p:nvSpPr>
        <p:spPr/>
        <p:txBody>
          <a:bodyPr/>
          <a:lstStyle>
            <a:lvl1pPr>
              <a:defRPr/>
            </a:lvl1pPr>
          </a:lstStyle>
          <a:p>
            <a:fld id="{ADBF5FEC-BDCF-45B7-9B80-3869589DE6B4}" type="slidenum">
              <a:rPr lang="en-US" altLang="ja-JP"/>
              <a:pPr/>
              <a:t>‹#›</a:t>
            </a:fld>
            <a:endParaRPr lang="en-US" altLang="ja-JP"/>
          </a:p>
        </p:txBody>
      </p:sp>
    </p:spTree>
    <p:extLst>
      <p:ext uri="{BB962C8B-B14F-4D97-AF65-F5344CB8AC3E}">
        <p14:creationId xmlns:p14="http://schemas.microsoft.com/office/powerpoint/2010/main" val="1990980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122238"/>
            <a:ext cx="8229600" cy="60086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3">
            <a:extLst>
              <a:ext uri="{FF2B5EF4-FFF2-40B4-BE49-F238E27FC236}">
                <a16:creationId xmlns:a16="http://schemas.microsoft.com/office/drawing/2014/main" id="{66B82F6A-0018-4086-9571-B2EC996D03CC}"/>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D295D1FD-3745-4E59-8077-099DB36EC237}"/>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81138749-C6D9-44D7-BE08-BEF2FD15468D}"/>
              </a:ext>
            </a:extLst>
          </p:cNvPr>
          <p:cNvSpPr>
            <a:spLocks noGrp="1"/>
          </p:cNvSpPr>
          <p:nvPr>
            <p:ph type="sldNum" sz="quarter" idx="12"/>
          </p:nvPr>
        </p:nvSpPr>
        <p:spPr/>
        <p:txBody>
          <a:bodyPr/>
          <a:lstStyle>
            <a:lvl1pPr>
              <a:defRPr/>
            </a:lvl1pPr>
          </a:lstStyle>
          <a:p>
            <a:fld id="{EEC73447-D40E-4926-8548-E53DDD5BF2A8}" type="slidenum">
              <a:rPr lang="en-US" altLang="ja-JP"/>
              <a:pPr/>
              <a:t>‹#›</a:t>
            </a:fld>
            <a:endParaRPr lang="en-US" altLang="ja-JP"/>
          </a:p>
        </p:txBody>
      </p:sp>
    </p:spTree>
    <p:extLst>
      <p:ext uri="{BB962C8B-B14F-4D97-AF65-F5344CB8AC3E}">
        <p14:creationId xmlns:p14="http://schemas.microsoft.com/office/powerpoint/2010/main" val="177319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68650A60-F9E2-4B25-920B-DFE9230AA3DC}"/>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9649A0F-8754-4CDE-91F0-B7EE3991A0F0}" type="datetimeFigureOut">
              <a:rPr lang="ja-JP" altLang="en-US"/>
              <a:pPr>
                <a:defRPr/>
              </a:pPr>
              <a:t>2024/1/25</a:t>
            </a:fld>
            <a:endParaRPr lang="ja-JP" altLang="en-US"/>
          </a:p>
        </p:txBody>
      </p:sp>
      <p:sp>
        <p:nvSpPr>
          <p:cNvPr id="5" name="フッター プレースホルダー 4">
            <a:extLst>
              <a:ext uri="{FF2B5EF4-FFF2-40B4-BE49-F238E27FC236}">
                <a16:creationId xmlns:a16="http://schemas.microsoft.com/office/drawing/2014/main" id="{9955F4C0-D143-4C05-8310-F580CCDB292F}"/>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C09A7D3-34A0-4063-B44F-7113B005838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BA04AD3-CAA1-4CAE-86E4-DDEFE5D5B7AC}" type="slidenum">
              <a:rPr lang="ja-JP" altLang="en-US"/>
              <a:pPr/>
              <a:t>‹#›</a:t>
            </a:fld>
            <a:endParaRPr lang="ja-JP" altLang="en-US"/>
          </a:p>
        </p:txBody>
      </p:sp>
    </p:spTree>
    <p:extLst>
      <p:ext uri="{BB962C8B-B14F-4D97-AF65-F5344CB8AC3E}">
        <p14:creationId xmlns:p14="http://schemas.microsoft.com/office/powerpoint/2010/main" val="4280086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4B7C1FC-A35F-48BE-84D1-1F00A3ACF9F5}"/>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EB0845-76D3-48C6-BB52-92980F22DCAF}" type="datetimeFigureOut">
              <a:rPr lang="ja-JP" altLang="en-US"/>
              <a:pPr>
                <a:defRPr/>
              </a:pPr>
              <a:t>2024/1/25</a:t>
            </a:fld>
            <a:endParaRPr lang="ja-JP" altLang="en-US"/>
          </a:p>
        </p:txBody>
      </p:sp>
      <p:sp>
        <p:nvSpPr>
          <p:cNvPr id="5" name="フッター プレースホルダー 4">
            <a:extLst>
              <a:ext uri="{FF2B5EF4-FFF2-40B4-BE49-F238E27FC236}">
                <a16:creationId xmlns:a16="http://schemas.microsoft.com/office/drawing/2014/main" id="{61EF2F08-E564-4633-AA4E-45DF71887BE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5AEEAA4-CD05-4806-B352-B53996916B7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4D6A8FD1-D21F-4E48-A2D2-D85A9797320D}" type="slidenum">
              <a:rPr lang="ja-JP" altLang="en-US"/>
              <a:pPr/>
              <a:t>‹#›</a:t>
            </a:fld>
            <a:endParaRPr lang="ja-JP" altLang="en-US"/>
          </a:p>
        </p:txBody>
      </p:sp>
    </p:spTree>
    <p:extLst>
      <p:ext uri="{BB962C8B-B14F-4D97-AF65-F5344CB8AC3E}">
        <p14:creationId xmlns:p14="http://schemas.microsoft.com/office/powerpoint/2010/main" val="3621151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EA4CFCA2-7DC5-4945-B83E-10B7AAF58663}"/>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C04E8E9-6442-42FF-908A-E9F5E95F81FC}" type="datetimeFigureOut">
              <a:rPr lang="ja-JP" altLang="en-US"/>
              <a:pPr>
                <a:defRPr/>
              </a:pPr>
              <a:t>2024/1/25</a:t>
            </a:fld>
            <a:endParaRPr lang="ja-JP" altLang="en-US"/>
          </a:p>
        </p:txBody>
      </p:sp>
      <p:sp>
        <p:nvSpPr>
          <p:cNvPr id="5" name="フッター プレースホルダー 4">
            <a:extLst>
              <a:ext uri="{FF2B5EF4-FFF2-40B4-BE49-F238E27FC236}">
                <a16:creationId xmlns:a16="http://schemas.microsoft.com/office/drawing/2014/main" id="{748F1E38-CA65-440E-B310-1533A3BC382E}"/>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C550FD1-B9B6-4B69-9DE0-2507B9D818D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F05DEAB-5572-4591-8A96-AF880CEA19B3}" type="slidenum">
              <a:rPr lang="ja-JP" altLang="en-US"/>
              <a:pPr/>
              <a:t>‹#›</a:t>
            </a:fld>
            <a:endParaRPr lang="ja-JP" altLang="en-US"/>
          </a:p>
        </p:txBody>
      </p:sp>
    </p:spTree>
    <p:extLst>
      <p:ext uri="{BB962C8B-B14F-4D97-AF65-F5344CB8AC3E}">
        <p14:creationId xmlns:p14="http://schemas.microsoft.com/office/powerpoint/2010/main" val="101012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7" y="1825625"/>
            <a:ext cx="2900363"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1825625"/>
            <a:ext cx="2900363"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4060A38C-A2FD-4FD6-87CE-8B814EF3F995}"/>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C080FDC-2366-4AA6-818A-63CB17002183}" type="datetimeFigureOut">
              <a:rPr lang="ja-JP" altLang="en-US"/>
              <a:pPr>
                <a:defRPr/>
              </a:pPr>
              <a:t>2024/1/25</a:t>
            </a:fld>
            <a:endParaRPr lang="ja-JP" altLang="en-US"/>
          </a:p>
        </p:txBody>
      </p:sp>
      <p:sp>
        <p:nvSpPr>
          <p:cNvPr id="6" name="フッター プレースホルダー 5">
            <a:extLst>
              <a:ext uri="{FF2B5EF4-FFF2-40B4-BE49-F238E27FC236}">
                <a16:creationId xmlns:a16="http://schemas.microsoft.com/office/drawing/2014/main" id="{09AA61BC-87AE-4F28-A0F8-535EC2533C78}"/>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44301697-4EFE-4ADE-8283-07ED801BBE9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5B2751D8-45AF-4642-AF2D-925B781074C8}" type="slidenum">
              <a:rPr lang="ja-JP" altLang="en-US"/>
              <a:pPr/>
              <a:t>‹#›</a:t>
            </a:fld>
            <a:endParaRPr lang="ja-JP" altLang="en-US"/>
          </a:p>
        </p:txBody>
      </p:sp>
    </p:spTree>
    <p:extLst>
      <p:ext uri="{BB962C8B-B14F-4D97-AF65-F5344CB8AC3E}">
        <p14:creationId xmlns:p14="http://schemas.microsoft.com/office/powerpoint/2010/main" val="1188530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BC2BC21F-11EB-4175-9A26-5FC8E150351E}"/>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8459B78-B582-4B5B-80B8-BAD91EBD4B5A}" type="datetimeFigureOut">
              <a:rPr lang="ja-JP" altLang="en-US"/>
              <a:pPr>
                <a:defRPr/>
              </a:pPr>
              <a:t>2024/1/25</a:t>
            </a:fld>
            <a:endParaRPr lang="ja-JP" altLang="en-US"/>
          </a:p>
        </p:txBody>
      </p:sp>
      <p:sp>
        <p:nvSpPr>
          <p:cNvPr id="8" name="フッター プレースホルダー 7">
            <a:extLst>
              <a:ext uri="{FF2B5EF4-FFF2-40B4-BE49-F238E27FC236}">
                <a16:creationId xmlns:a16="http://schemas.microsoft.com/office/drawing/2014/main" id="{DE6FA728-73F2-4099-BA73-75A5B788F0F0}"/>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9" name="スライド番号プレースホルダー 8">
            <a:extLst>
              <a:ext uri="{FF2B5EF4-FFF2-40B4-BE49-F238E27FC236}">
                <a16:creationId xmlns:a16="http://schemas.microsoft.com/office/drawing/2014/main" id="{E96597B7-4051-48E3-B15D-D5E8EF34E70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1A024E0E-D9D5-4FA6-ABED-A7AE61136F29}" type="slidenum">
              <a:rPr lang="ja-JP" altLang="en-US"/>
              <a:pPr/>
              <a:t>‹#›</a:t>
            </a:fld>
            <a:endParaRPr lang="ja-JP" altLang="en-US"/>
          </a:p>
        </p:txBody>
      </p:sp>
    </p:spTree>
    <p:extLst>
      <p:ext uri="{BB962C8B-B14F-4D97-AF65-F5344CB8AC3E}">
        <p14:creationId xmlns:p14="http://schemas.microsoft.com/office/powerpoint/2010/main" val="2259966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FB64A179-51A2-4DE5-9080-69B7AC1B657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895456-FA4D-43F5-96AA-42C023129211}" type="datetimeFigureOut">
              <a:rPr lang="ja-JP" altLang="en-US"/>
              <a:pPr>
                <a:defRPr/>
              </a:pPr>
              <a:t>2024/1/25</a:t>
            </a:fld>
            <a:endParaRPr lang="ja-JP" altLang="en-US"/>
          </a:p>
        </p:txBody>
      </p:sp>
      <p:sp>
        <p:nvSpPr>
          <p:cNvPr id="4" name="フッター プレースホルダー 3">
            <a:extLst>
              <a:ext uri="{FF2B5EF4-FFF2-40B4-BE49-F238E27FC236}">
                <a16:creationId xmlns:a16="http://schemas.microsoft.com/office/drawing/2014/main" id="{54BEF87C-0B53-4A93-AA81-D7AD767CD71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EE81F18C-B189-4BE5-8C4A-7E29F3767D9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3C79667E-F2B7-4072-A5E3-A4BFBD5CDA10}" type="slidenum">
              <a:rPr lang="ja-JP" altLang="en-US"/>
              <a:pPr/>
              <a:t>‹#›</a:t>
            </a:fld>
            <a:endParaRPr lang="ja-JP" altLang="en-US"/>
          </a:p>
        </p:txBody>
      </p:sp>
    </p:spTree>
    <p:extLst>
      <p:ext uri="{BB962C8B-B14F-4D97-AF65-F5344CB8AC3E}">
        <p14:creationId xmlns:p14="http://schemas.microsoft.com/office/powerpoint/2010/main" val="42334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1973C55-89C8-4F6D-8CD1-F229668E49F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DEFF916F-EA67-4D2B-9A25-A075F9FAE6EF}"/>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91211DFB-EC5C-4358-A292-E41790C61690}"/>
              </a:ext>
            </a:extLst>
          </p:cNvPr>
          <p:cNvSpPr>
            <a:spLocks noGrp="1"/>
          </p:cNvSpPr>
          <p:nvPr>
            <p:ph type="sldNum" sz="quarter" idx="12"/>
          </p:nvPr>
        </p:nvSpPr>
        <p:spPr/>
        <p:txBody>
          <a:bodyPr/>
          <a:lstStyle>
            <a:lvl1pPr>
              <a:defRPr/>
            </a:lvl1pPr>
          </a:lstStyle>
          <a:p>
            <a:fld id="{8E9207BA-71E8-4063-9A78-E0918AE5B149}" type="slidenum">
              <a:rPr lang="en-US" altLang="ja-JP"/>
              <a:pPr/>
              <a:t>‹#›</a:t>
            </a:fld>
            <a:endParaRPr lang="en-US" altLang="ja-JP"/>
          </a:p>
        </p:txBody>
      </p:sp>
    </p:spTree>
    <p:extLst>
      <p:ext uri="{BB962C8B-B14F-4D97-AF65-F5344CB8AC3E}">
        <p14:creationId xmlns:p14="http://schemas.microsoft.com/office/powerpoint/2010/main" val="98564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0A04690-90A0-464B-860B-B6AD6C35831A}"/>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48A4035-E684-4244-B21E-DEE95A3FCD8C}" type="datetimeFigureOut">
              <a:rPr lang="ja-JP" altLang="en-US"/>
              <a:pPr>
                <a:defRPr/>
              </a:pPr>
              <a:t>2024/1/25</a:t>
            </a:fld>
            <a:endParaRPr lang="ja-JP" altLang="en-US"/>
          </a:p>
        </p:txBody>
      </p:sp>
      <p:sp>
        <p:nvSpPr>
          <p:cNvPr id="3" name="フッター プレースホルダー 2">
            <a:extLst>
              <a:ext uri="{FF2B5EF4-FFF2-40B4-BE49-F238E27FC236}">
                <a16:creationId xmlns:a16="http://schemas.microsoft.com/office/drawing/2014/main" id="{D47EBC0D-379F-4AD4-9FDF-8082A9F51D79}"/>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4" name="スライド番号プレースホルダー 3">
            <a:extLst>
              <a:ext uri="{FF2B5EF4-FFF2-40B4-BE49-F238E27FC236}">
                <a16:creationId xmlns:a16="http://schemas.microsoft.com/office/drawing/2014/main" id="{374D1966-799C-4FED-9FB9-BAC532C9FB9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B157344-8BAC-4382-9503-3C6DEC59A52A}" type="slidenum">
              <a:rPr lang="ja-JP" altLang="en-US"/>
              <a:pPr/>
              <a:t>‹#›</a:t>
            </a:fld>
            <a:endParaRPr lang="ja-JP" altLang="en-US"/>
          </a:p>
        </p:txBody>
      </p:sp>
    </p:spTree>
    <p:extLst>
      <p:ext uri="{BB962C8B-B14F-4D97-AF65-F5344CB8AC3E}">
        <p14:creationId xmlns:p14="http://schemas.microsoft.com/office/powerpoint/2010/main" val="17035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2A4DBCD-AD24-4101-B8A4-BF9918FCA29D}"/>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994868-6397-4A49-92AD-DF8B701B1D37}" type="datetimeFigureOut">
              <a:rPr lang="ja-JP" altLang="en-US"/>
              <a:pPr>
                <a:defRPr/>
              </a:pPr>
              <a:t>2024/1/25</a:t>
            </a:fld>
            <a:endParaRPr lang="ja-JP" altLang="en-US"/>
          </a:p>
        </p:txBody>
      </p:sp>
      <p:sp>
        <p:nvSpPr>
          <p:cNvPr id="6" name="フッター プレースホルダー 5">
            <a:extLst>
              <a:ext uri="{FF2B5EF4-FFF2-40B4-BE49-F238E27FC236}">
                <a16:creationId xmlns:a16="http://schemas.microsoft.com/office/drawing/2014/main" id="{4AFD6D15-B87D-4EE0-AEE8-40918AB860BF}"/>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74AF153-FFE7-4BB0-8EAE-4C787F0A8F16}"/>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332E248B-E5A6-41E0-A889-25158AE3FFFE}" type="slidenum">
              <a:rPr lang="ja-JP" altLang="en-US"/>
              <a:pPr/>
              <a:t>‹#›</a:t>
            </a:fld>
            <a:endParaRPr lang="ja-JP" altLang="en-US"/>
          </a:p>
        </p:txBody>
      </p:sp>
    </p:spTree>
    <p:extLst>
      <p:ext uri="{BB962C8B-B14F-4D97-AF65-F5344CB8AC3E}">
        <p14:creationId xmlns:p14="http://schemas.microsoft.com/office/powerpoint/2010/main" val="3540803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149F053-F0A6-4978-94DC-CD438D9055EF}"/>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9CED474-8AB8-45D5-B018-6CFBD12B5F1C}" type="datetimeFigureOut">
              <a:rPr lang="ja-JP" altLang="en-US"/>
              <a:pPr>
                <a:defRPr/>
              </a:pPr>
              <a:t>2024/1/25</a:t>
            </a:fld>
            <a:endParaRPr lang="ja-JP" altLang="en-US"/>
          </a:p>
        </p:txBody>
      </p:sp>
      <p:sp>
        <p:nvSpPr>
          <p:cNvPr id="6" name="フッター プレースホルダー 5">
            <a:extLst>
              <a:ext uri="{FF2B5EF4-FFF2-40B4-BE49-F238E27FC236}">
                <a16:creationId xmlns:a16="http://schemas.microsoft.com/office/drawing/2014/main" id="{B856F184-7D3E-4591-BC87-53BBE5E7AADB}"/>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AAC008C3-C725-4C42-8C87-3CC499B301A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6224038-9293-4B04-9498-8149E40D3C7D}" type="slidenum">
              <a:rPr lang="ja-JP" altLang="en-US"/>
              <a:pPr/>
              <a:t>‹#›</a:t>
            </a:fld>
            <a:endParaRPr lang="ja-JP" altLang="en-US"/>
          </a:p>
        </p:txBody>
      </p:sp>
    </p:spTree>
    <p:extLst>
      <p:ext uri="{BB962C8B-B14F-4D97-AF65-F5344CB8AC3E}">
        <p14:creationId xmlns:p14="http://schemas.microsoft.com/office/powerpoint/2010/main" val="262791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7225FA1-D00B-42E0-A054-CF7BE7B8F7C9}"/>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7B897C1-1A17-40A0-A43D-D560898B3D93}" type="datetimeFigureOut">
              <a:rPr lang="ja-JP" altLang="en-US"/>
              <a:pPr>
                <a:defRPr/>
              </a:pPr>
              <a:t>2024/1/25</a:t>
            </a:fld>
            <a:endParaRPr lang="ja-JP" altLang="en-US"/>
          </a:p>
        </p:txBody>
      </p:sp>
      <p:sp>
        <p:nvSpPr>
          <p:cNvPr id="5" name="フッター プレースホルダー 4">
            <a:extLst>
              <a:ext uri="{FF2B5EF4-FFF2-40B4-BE49-F238E27FC236}">
                <a16:creationId xmlns:a16="http://schemas.microsoft.com/office/drawing/2014/main" id="{C5147036-73D2-40A5-BF69-299E6244A49D}"/>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87C35D0-6E85-4AF4-AE10-99900F94991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F51160FC-73D1-486D-A3BF-818FDA9A3A06}" type="slidenum">
              <a:rPr lang="ja-JP" altLang="en-US"/>
              <a:pPr/>
              <a:t>‹#›</a:t>
            </a:fld>
            <a:endParaRPr lang="ja-JP" altLang="en-US"/>
          </a:p>
        </p:txBody>
      </p:sp>
    </p:spTree>
    <p:extLst>
      <p:ext uri="{BB962C8B-B14F-4D97-AF65-F5344CB8AC3E}">
        <p14:creationId xmlns:p14="http://schemas.microsoft.com/office/powerpoint/2010/main" val="2534845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7" y="365125"/>
            <a:ext cx="1478756"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365125"/>
            <a:ext cx="432196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FF04CD9-EDB3-45C2-9042-C27B7AC26899}"/>
              </a:ext>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4ECDD90-2121-444F-A4F6-4A9091888CA7}" type="datetimeFigureOut">
              <a:rPr lang="ja-JP" altLang="en-US"/>
              <a:pPr>
                <a:defRPr/>
              </a:pPr>
              <a:t>2024/1/25</a:t>
            </a:fld>
            <a:endParaRPr lang="ja-JP" altLang="en-US"/>
          </a:p>
        </p:txBody>
      </p:sp>
      <p:sp>
        <p:nvSpPr>
          <p:cNvPr id="5" name="フッター プレースホルダー 4">
            <a:extLst>
              <a:ext uri="{FF2B5EF4-FFF2-40B4-BE49-F238E27FC236}">
                <a16:creationId xmlns:a16="http://schemas.microsoft.com/office/drawing/2014/main" id="{4BD9606A-07AE-4990-875E-18CC467E9334}"/>
              </a:ext>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9C8B3BB-98C4-4094-9DCA-3F9117BAAFA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88DB06E6-E9A1-4DB4-9823-5F73AFF26FF3}" type="slidenum">
              <a:rPr lang="ja-JP" altLang="en-US"/>
              <a:pPr/>
              <a:t>‹#›</a:t>
            </a:fld>
            <a:endParaRPr lang="ja-JP" altLang="en-US"/>
          </a:p>
        </p:txBody>
      </p:sp>
    </p:spTree>
    <p:extLst>
      <p:ext uri="{BB962C8B-B14F-4D97-AF65-F5344CB8AC3E}">
        <p14:creationId xmlns:p14="http://schemas.microsoft.com/office/powerpoint/2010/main" val="73440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0CD51938-1625-4A22-A992-03513364F223}"/>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2FEBD98F-CD02-4D53-99D8-0DC6AD6F89D4}"/>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0B75D659-CC92-4317-B729-834D5A970EAD}"/>
              </a:ext>
            </a:extLst>
          </p:cNvPr>
          <p:cNvSpPr>
            <a:spLocks noGrp="1"/>
          </p:cNvSpPr>
          <p:nvPr>
            <p:ph type="sldNum" sz="quarter" idx="12"/>
          </p:nvPr>
        </p:nvSpPr>
        <p:spPr/>
        <p:txBody>
          <a:bodyPr/>
          <a:lstStyle>
            <a:lvl1pPr>
              <a:defRPr/>
            </a:lvl1pPr>
          </a:lstStyle>
          <a:p>
            <a:fld id="{46B16841-CB99-48D8-8DD7-A54C5738C76B}" type="slidenum">
              <a:rPr lang="en-US" altLang="ja-JP"/>
              <a:pPr/>
              <a:t>‹#›</a:t>
            </a:fld>
            <a:endParaRPr lang="en-US" altLang="ja-JP"/>
          </a:p>
        </p:txBody>
      </p:sp>
    </p:spTree>
    <p:extLst>
      <p:ext uri="{BB962C8B-B14F-4D97-AF65-F5344CB8AC3E}">
        <p14:creationId xmlns:p14="http://schemas.microsoft.com/office/powerpoint/2010/main" val="142363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46443920-3564-4A9E-8235-9F5C9239192B}"/>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E5C3D9F0-33B8-490D-BD6F-F92B5361E260}"/>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1B80438E-E897-4346-A8D7-518391959F59}"/>
              </a:ext>
            </a:extLst>
          </p:cNvPr>
          <p:cNvSpPr>
            <a:spLocks noGrp="1"/>
          </p:cNvSpPr>
          <p:nvPr>
            <p:ph type="sldNum" sz="quarter" idx="12"/>
          </p:nvPr>
        </p:nvSpPr>
        <p:spPr/>
        <p:txBody>
          <a:bodyPr/>
          <a:lstStyle>
            <a:lvl1pPr>
              <a:defRPr/>
            </a:lvl1pPr>
          </a:lstStyle>
          <a:p>
            <a:fld id="{EFBD455C-A8CA-4610-887D-2E898D638AA0}" type="slidenum">
              <a:rPr lang="en-US" altLang="ja-JP"/>
              <a:pPr/>
              <a:t>‹#›</a:t>
            </a:fld>
            <a:endParaRPr lang="en-US" altLang="ja-JP"/>
          </a:p>
        </p:txBody>
      </p:sp>
    </p:spTree>
    <p:extLst>
      <p:ext uri="{BB962C8B-B14F-4D97-AF65-F5344CB8AC3E}">
        <p14:creationId xmlns:p14="http://schemas.microsoft.com/office/powerpoint/2010/main" val="276817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CCD24A62-FD66-4C7D-B215-0CD10CA214EB}"/>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B24D669E-CC21-464F-BD8E-E8FC225B089B}"/>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a:extLst>
              <a:ext uri="{FF2B5EF4-FFF2-40B4-BE49-F238E27FC236}">
                <a16:creationId xmlns:a16="http://schemas.microsoft.com/office/drawing/2014/main" id="{BD1C66BC-2FE5-4CA6-B65B-E030ADF9582D}"/>
              </a:ext>
            </a:extLst>
          </p:cNvPr>
          <p:cNvSpPr>
            <a:spLocks noGrp="1"/>
          </p:cNvSpPr>
          <p:nvPr>
            <p:ph type="sldNum" sz="quarter" idx="12"/>
          </p:nvPr>
        </p:nvSpPr>
        <p:spPr/>
        <p:txBody>
          <a:bodyPr/>
          <a:lstStyle>
            <a:lvl1pPr>
              <a:defRPr/>
            </a:lvl1pPr>
          </a:lstStyle>
          <a:p>
            <a:fld id="{5DF2D9DF-D54B-4E20-B8EF-4DCB32EC73E3}" type="slidenum">
              <a:rPr lang="en-US" altLang="ja-JP"/>
              <a:pPr/>
              <a:t>‹#›</a:t>
            </a:fld>
            <a:endParaRPr lang="en-US" altLang="ja-JP"/>
          </a:p>
        </p:txBody>
      </p:sp>
    </p:spTree>
    <p:extLst>
      <p:ext uri="{BB962C8B-B14F-4D97-AF65-F5344CB8AC3E}">
        <p14:creationId xmlns:p14="http://schemas.microsoft.com/office/powerpoint/2010/main" val="352103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43962502-57E3-41EC-9FB1-0D7C76AD2A25}"/>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0BEBBCC4-6F0A-4C01-B028-C4B80A2EBF36}"/>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236A205B-6EB0-4B1B-B08D-E244AA1C4EF4}"/>
              </a:ext>
            </a:extLst>
          </p:cNvPr>
          <p:cNvSpPr>
            <a:spLocks noGrp="1"/>
          </p:cNvSpPr>
          <p:nvPr>
            <p:ph type="sldNum" sz="quarter" idx="12"/>
          </p:nvPr>
        </p:nvSpPr>
        <p:spPr/>
        <p:txBody>
          <a:bodyPr/>
          <a:lstStyle>
            <a:lvl1pPr>
              <a:defRPr/>
            </a:lvl1pPr>
          </a:lstStyle>
          <a:p>
            <a:fld id="{ED4A6446-A66C-465D-9EB0-74550C20C796}" type="slidenum">
              <a:rPr lang="en-US" altLang="ja-JP"/>
              <a:pPr/>
              <a:t>‹#›</a:t>
            </a:fld>
            <a:endParaRPr lang="en-US" altLang="ja-JP"/>
          </a:p>
        </p:txBody>
      </p:sp>
    </p:spTree>
    <p:extLst>
      <p:ext uri="{BB962C8B-B14F-4D97-AF65-F5344CB8AC3E}">
        <p14:creationId xmlns:p14="http://schemas.microsoft.com/office/powerpoint/2010/main" val="274357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C559ABE0-4430-4F57-912F-7C65BB3DBEA2}"/>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983A6154-C760-40F5-A12A-E5BE59D6E27F}"/>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a:extLst>
              <a:ext uri="{FF2B5EF4-FFF2-40B4-BE49-F238E27FC236}">
                <a16:creationId xmlns:a16="http://schemas.microsoft.com/office/drawing/2014/main" id="{8E62E9E4-B3C5-4DC6-A41F-2EDE92873463}"/>
              </a:ext>
            </a:extLst>
          </p:cNvPr>
          <p:cNvSpPr>
            <a:spLocks noGrp="1"/>
          </p:cNvSpPr>
          <p:nvPr>
            <p:ph type="sldNum" sz="quarter" idx="12"/>
          </p:nvPr>
        </p:nvSpPr>
        <p:spPr/>
        <p:txBody>
          <a:bodyPr/>
          <a:lstStyle>
            <a:lvl1pPr>
              <a:defRPr/>
            </a:lvl1pPr>
          </a:lstStyle>
          <a:p>
            <a:fld id="{194AE8CF-6EC7-42E7-81EA-60877AC431C4}" type="slidenum">
              <a:rPr lang="en-US" altLang="ja-JP"/>
              <a:pPr/>
              <a:t>‹#›</a:t>
            </a:fld>
            <a:endParaRPr lang="en-US" altLang="ja-JP"/>
          </a:p>
        </p:txBody>
      </p:sp>
    </p:spTree>
    <p:extLst>
      <p:ext uri="{BB962C8B-B14F-4D97-AF65-F5344CB8AC3E}">
        <p14:creationId xmlns:p14="http://schemas.microsoft.com/office/powerpoint/2010/main" val="223147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63197287-9F0F-4549-B827-C1FED0A5D2F9}"/>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D88954C4-76F0-4BE4-972A-6879910BCCC0}"/>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42B99D76-DDE5-4706-ADCB-7D42BE0B0E6F}"/>
              </a:ext>
            </a:extLst>
          </p:cNvPr>
          <p:cNvSpPr>
            <a:spLocks noGrp="1"/>
          </p:cNvSpPr>
          <p:nvPr>
            <p:ph type="sldNum" sz="quarter" idx="12"/>
          </p:nvPr>
        </p:nvSpPr>
        <p:spPr/>
        <p:txBody>
          <a:bodyPr/>
          <a:lstStyle>
            <a:lvl1pPr>
              <a:defRPr/>
            </a:lvl1pPr>
          </a:lstStyle>
          <a:p>
            <a:fld id="{1B2C7CF3-8506-44BF-8C1D-3E9E0DED013A}" type="slidenum">
              <a:rPr lang="en-US" altLang="ja-JP"/>
              <a:pPr/>
              <a:t>‹#›</a:t>
            </a:fld>
            <a:endParaRPr lang="en-US" altLang="ja-JP"/>
          </a:p>
        </p:txBody>
      </p:sp>
    </p:spTree>
    <p:extLst>
      <p:ext uri="{BB962C8B-B14F-4D97-AF65-F5344CB8AC3E}">
        <p14:creationId xmlns:p14="http://schemas.microsoft.com/office/powerpoint/2010/main" val="249467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950DF20-9567-40DB-8312-D187BAEC47B0}"/>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2863840B-C2F0-4334-94E3-6AFACFCC55B3}"/>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5321ED6E-5A30-4768-84E5-DD69EFC2E6A5}"/>
              </a:ext>
            </a:extLst>
          </p:cNvPr>
          <p:cNvSpPr>
            <a:spLocks noGrp="1"/>
          </p:cNvSpPr>
          <p:nvPr>
            <p:ph type="sldNum" sz="quarter" idx="12"/>
          </p:nvPr>
        </p:nvSpPr>
        <p:spPr/>
        <p:txBody>
          <a:bodyPr/>
          <a:lstStyle>
            <a:lvl1pPr>
              <a:defRPr/>
            </a:lvl1pPr>
          </a:lstStyle>
          <a:p>
            <a:fld id="{73EEBC95-CDA7-4619-9637-1EEF17A6B956}" type="slidenum">
              <a:rPr lang="en-US" altLang="ja-JP"/>
              <a:pPr/>
              <a:t>‹#›</a:t>
            </a:fld>
            <a:endParaRPr lang="en-US" altLang="ja-JP"/>
          </a:p>
        </p:txBody>
      </p:sp>
    </p:spTree>
    <p:extLst>
      <p:ext uri="{BB962C8B-B14F-4D97-AF65-F5344CB8AC3E}">
        <p14:creationId xmlns:p14="http://schemas.microsoft.com/office/powerpoint/2010/main" val="63202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F5DB1930-E5B1-4A6F-B425-A1ED60CEE64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10158C82-CB2C-4C27-BAC9-76D8FB6A6E5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E125E14-BAA3-480C-A45E-9E77F4DA6EC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999D6FE-284E-4270-B923-9C50B5AF93D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EF64DBDC-B10D-422C-8777-245170C83DE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DDF8278-9787-4CCE-9CC4-0648B2B6FEB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5409" r:id="rId1"/>
    <p:sldLayoutId id="2147485410" r:id="rId2"/>
    <p:sldLayoutId id="2147485411" r:id="rId3"/>
    <p:sldLayoutId id="2147485412" r:id="rId4"/>
    <p:sldLayoutId id="2147485413" r:id="rId5"/>
    <p:sldLayoutId id="2147485414" r:id="rId6"/>
    <p:sldLayoutId id="2147485415" r:id="rId7"/>
    <p:sldLayoutId id="2147485416" r:id="rId8"/>
    <p:sldLayoutId id="2147485417" r:id="rId9"/>
    <p:sldLayoutId id="2147485418" r:id="rId10"/>
    <p:sldLayoutId id="2147485419" r:id="rId11"/>
    <p:sldLayoutId id="2147485420" r:id="rId12"/>
    <p:sldLayoutId id="214748542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1341800C-38C9-4B2E-AECD-EBED81BCB20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09D377D0-1DBA-4333-B56C-5514D3D2D5A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625CE68-B2A2-4820-AA4D-A377F095FEB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475CCAE-6BB8-4928-AABA-20BAA02F88A4}" type="datetimeFigureOut">
              <a:rPr lang="ja-JP" altLang="en-US"/>
              <a:pPr>
                <a:defRPr/>
              </a:pPr>
              <a:t>2024/1/25</a:t>
            </a:fld>
            <a:endParaRPr lang="ja-JP" altLang="en-US"/>
          </a:p>
        </p:txBody>
      </p:sp>
      <p:sp>
        <p:nvSpPr>
          <p:cNvPr id="5" name="フッター プレースホルダー 4">
            <a:extLst>
              <a:ext uri="{FF2B5EF4-FFF2-40B4-BE49-F238E27FC236}">
                <a16:creationId xmlns:a16="http://schemas.microsoft.com/office/drawing/2014/main" id="{253059AD-2FD4-44BC-9D10-13E011E3EF6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0C08EAF-E224-44A1-8FD9-BC25A469530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1760E261-7033-4E84-9A4F-8BD297EB5B22}"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5422" r:id="rId1"/>
    <p:sldLayoutId id="2147485423" r:id="rId2"/>
    <p:sldLayoutId id="2147485424" r:id="rId3"/>
    <p:sldLayoutId id="2147485425" r:id="rId4"/>
    <p:sldLayoutId id="2147485426" r:id="rId5"/>
    <p:sldLayoutId id="2147485427" r:id="rId6"/>
    <p:sldLayoutId id="2147485428" r:id="rId7"/>
    <p:sldLayoutId id="2147485429" r:id="rId8"/>
    <p:sldLayoutId id="2147485430" r:id="rId9"/>
    <p:sldLayoutId id="2147485431" r:id="rId10"/>
    <p:sldLayoutId id="2147485432"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jcpra.or.jp/words/tabid/625/wordid/104/firstwordid/3/index.php"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jcpra.or.jp/container/obligation_penalties/books_guidelines/tabid/726/index.php" TargetMode="External"/><Relationship Id="rId2" Type="http://schemas.openxmlformats.org/officeDocument/2006/relationships/hyperlink" Target="https://www.jcpra.or.jp/Portals/0/resource/aboutlaw/tsuti011.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jcpra.or.jp/Portals/0/resource/association/pamph/pdf/law2006_ja.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jcpra.or.jp/words/tabid/625/wordid/132/firstwordid/3/index.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8ED4A79-3584-446B-A72B-AB8419C739DC}"/>
              </a:ext>
            </a:extLst>
          </p:cNvPr>
          <p:cNvSpPr>
            <a:spLocks noGrp="1" noChangeArrowheads="1"/>
          </p:cNvSpPr>
          <p:nvPr>
            <p:ph type="ctrTitle"/>
          </p:nvPr>
        </p:nvSpPr>
        <p:spPr>
          <a:xfrm>
            <a:off x="1187450" y="619125"/>
            <a:ext cx="6781800" cy="1593850"/>
          </a:xfrm>
        </p:spPr>
        <p:txBody>
          <a:bodyPr/>
          <a:lstStyle/>
          <a:p>
            <a:pPr eaLnBrk="1" hangingPunct="1"/>
            <a:r>
              <a:rPr lang="ja-JP" altLang="en-US"/>
              <a:t>リサイクル（再商品化）の</a:t>
            </a:r>
            <a:br>
              <a:rPr lang="ja-JP" altLang="en-US"/>
            </a:br>
            <a:r>
              <a:rPr lang="ja-JP" altLang="en-US"/>
              <a:t>委託申込手続きについて </a:t>
            </a:r>
          </a:p>
        </p:txBody>
      </p:sp>
      <p:sp>
        <p:nvSpPr>
          <p:cNvPr id="16387" name="Rectangle 3">
            <a:extLst>
              <a:ext uri="{FF2B5EF4-FFF2-40B4-BE49-F238E27FC236}">
                <a16:creationId xmlns:a16="http://schemas.microsoft.com/office/drawing/2014/main" id="{CC9EA039-A7C2-4AF5-9D0F-2883D842D257}"/>
              </a:ext>
            </a:extLst>
          </p:cNvPr>
          <p:cNvSpPr txBox="1">
            <a:spLocks noChangeArrowheads="1"/>
          </p:cNvSpPr>
          <p:nvPr/>
        </p:nvSpPr>
        <p:spPr bwMode="auto">
          <a:xfrm>
            <a:off x="984250" y="5013325"/>
            <a:ext cx="69850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lnSpc>
                <a:spcPct val="80000"/>
              </a:lnSpc>
              <a:buClr>
                <a:schemeClr val="tx2"/>
              </a:buClr>
              <a:buSzPct val="70000"/>
              <a:buFont typeface="Wingdings" panose="05000000000000000000" pitchFamily="2" charset="2"/>
              <a:buNone/>
            </a:pPr>
            <a:r>
              <a:rPr lang="ja-JP" altLang="en-US" sz="2400">
                <a:latin typeface="ＭＳ Ｐゴシック" panose="020B0600070205080204" pitchFamily="50" charset="-128"/>
              </a:rPr>
              <a:t>～令和６年度申込に向けた資料（令和５年１２月）～</a:t>
            </a:r>
          </a:p>
        </p:txBody>
      </p:sp>
      <p:sp>
        <p:nvSpPr>
          <p:cNvPr id="16388" name="テキスト ボックス 1">
            <a:extLst>
              <a:ext uri="{FF2B5EF4-FFF2-40B4-BE49-F238E27FC236}">
                <a16:creationId xmlns:a16="http://schemas.microsoft.com/office/drawing/2014/main" id="{36394E4F-B7C4-4116-87AC-245952C35C7B}"/>
              </a:ext>
            </a:extLst>
          </p:cNvPr>
          <p:cNvSpPr txBox="1">
            <a:spLocks noChangeArrowheads="1"/>
          </p:cNvSpPr>
          <p:nvPr/>
        </p:nvSpPr>
        <p:spPr bwMode="auto">
          <a:xfrm>
            <a:off x="7812088" y="260350"/>
            <a:ext cx="9366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 資料２</a:t>
            </a:r>
          </a:p>
        </p:txBody>
      </p:sp>
      <p:sp>
        <p:nvSpPr>
          <p:cNvPr id="16389" name="正方形/長方形 3">
            <a:extLst>
              <a:ext uri="{FF2B5EF4-FFF2-40B4-BE49-F238E27FC236}">
                <a16:creationId xmlns:a16="http://schemas.microsoft.com/office/drawing/2014/main" id="{5D2F4551-5720-4F92-BDEA-E5CA469B97E1}"/>
              </a:ext>
            </a:extLst>
          </p:cNvPr>
          <p:cNvSpPr>
            <a:spLocks noChangeArrowheads="1"/>
          </p:cNvSpPr>
          <p:nvPr/>
        </p:nvSpPr>
        <p:spPr bwMode="auto">
          <a:xfrm>
            <a:off x="1455738" y="5805488"/>
            <a:ext cx="6245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ja-JP" altLang="en-US" sz="2400">
                <a:solidFill>
                  <a:srgbClr val="00B050"/>
                </a:solidFill>
              </a:rPr>
              <a:t>公益財団法人日本容器包装リサイクル協会</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3">
            <a:extLst>
              <a:ext uri="{FF2B5EF4-FFF2-40B4-BE49-F238E27FC236}">
                <a16:creationId xmlns:a16="http://schemas.microsoft.com/office/drawing/2014/main" id="{E1B708D3-1733-4F81-B4BA-BA5A42CF6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15900"/>
            <a:ext cx="8769350" cy="617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スライド番号プレースホルダー 4">
            <a:extLst>
              <a:ext uri="{FF2B5EF4-FFF2-40B4-BE49-F238E27FC236}">
                <a16:creationId xmlns:a16="http://schemas.microsoft.com/office/drawing/2014/main" id="{81BCBEE6-DCC6-42CE-9983-EA263D25DEBF}"/>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66386F8-BCFC-4104-B21A-0C7EE151682D}" type="slidenum">
              <a:rPr kumimoji="0" lang="en-US" altLang="ja-JP" sz="1200">
                <a:solidFill>
                  <a:srgbClr val="000000"/>
                </a:solidFill>
                <a:latin typeface="Arial" panose="020B0604020202020204" pitchFamily="34" charset="0"/>
              </a:rPr>
              <a:pPr>
                <a:spcBef>
                  <a:spcPct val="0"/>
                </a:spcBef>
                <a:buFontTx/>
                <a:buNone/>
              </a:pPr>
              <a:t>9</a:t>
            </a:fld>
            <a:endParaRPr kumimoji="0" lang="en-US" altLang="ja-JP" sz="1200">
              <a:solidFill>
                <a:srgbClr val="000000"/>
              </a:solidFill>
              <a:latin typeface="Arial" panose="020B0604020202020204" pitchFamily="34" charset="0"/>
            </a:endParaRPr>
          </a:p>
        </p:txBody>
      </p:sp>
      <p:sp>
        <p:nvSpPr>
          <p:cNvPr id="29700" name="AutoShape 3">
            <a:extLst>
              <a:ext uri="{FF2B5EF4-FFF2-40B4-BE49-F238E27FC236}">
                <a16:creationId xmlns:a16="http://schemas.microsoft.com/office/drawing/2014/main" id="{1CF42FAE-7153-4BA4-87E5-EA23F760800B}"/>
              </a:ext>
            </a:extLst>
          </p:cNvPr>
          <p:cNvSpPr>
            <a:spLocks noChangeArrowheads="1"/>
          </p:cNvSpPr>
          <p:nvPr/>
        </p:nvSpPr>
        <p:spPr bwMode="auto">
          <a:xfrm>
            <a:off x="1417638" y="1973263"/>
            <a:ext cx="1223962" cy="433387"/>
          </a:xfrm>
          <a:prstGeom prst="leftArrow">
            <a:avLst>
              <a:gd name="adj1" fmla="val 50000"/>
              <a:gd name="adj2" fmla="val 70604"/>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（３）容器の用途</a:t>
            </a:r>
          </a:p>
        </p:txBody>
      </p:sp>
      <p:sp>
        <p:nvSpPr>
          <p:cNvPr id="29701" name="AutoShape 4">
            <a:extLst>
              <a:ext uri="{FF2B5EF4-FFF2-40B4-BE49-F238E27FC236}">
                <a16:creationId xmlns:a16="http://schemas.microsoft.com/office/drawing/2014/main" id="{8FC48CF4-5ECF-42AF-923C-215180F8E50B}"/>
              </a:ext>
            </a:extLst>
          </p:cNvPr>
          <p:cNvSpPr>
            <a:spLocks noChangeArrowheads="1"/>
          </p:cNvSpPr>
          <p:nvPr/>
        </p:nvSpPr>
        <p:spPr bwMode="auto">
          <a:xfrm>
            <a:off x="1749425" y="722313"/>
            <a:ext cx="914400" cy="431800"/>
          </a:xfrm>
          <a:prstGeom prst="leftArrow">
            <a:avLst>
              <a:gd name="adj1" fmla="val 50000"/>
              <a:gd name="adj2" fmla="val 54157"/>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29702" name="AutoShape 10">
            <a:extLst>
              <a:ext uri="{FF2B5EF4-FFF2-40B4-BE49-F238E27FC236}">
                <a16:creationId xmlns:a16="http://schemas.microsoft.com/office/drawing/2014/main" id="{2391DDC8-0528-493B-B1A2-8C5C77DDD13B}"/>
              </a:ext>
            </a:extLst>
          </p:cNvPr>
          <p:cNvSpPr>
            <a:spLocks noChangeArrowheads="1"/>
          </p:cNvSpPr>
          <p:nvPr/>
        </p:nvSpPr>
        <p:spPr bwMode="auto">
          <a:xfrm>
            <a:off x="1428750" y="2660650"/>
            <a:ext cx="1222375" cy="433388"/>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（３）包装</a:t>
            </a:r>
            <a:r>
              <a:rPr lang="ja-JP" altLang="en-US" sz="1000">
                <a:solidFill>
                  <a:srgbClr val="000000"/>
                </a:solidFill>
                <a:latin typeface="Arial" panose="020B0604020202020204" pitchFamily="34" charset="0"/>
              </a:rPr>
              <a:t>　　　　</a:t>
            </a:r>
          </a:p>
        </p:txBody>
      </p:sp>
      <p:sp>
        <p:nvSpPr>
          <p:cNvPr id="29703" name="AutoShape 11">
            <a:extLst>
              <a:ext uri="{FF2B5EF4-FFF2-40B4-BE49-F238E27FC236}">
                <a16:creationId xmlns:a16="http://schemas.microsoft.com/office/drawing/2014/main" id="{86188E86-DE74-4B82-AE92-847F2F329912}"/>
              </a:ext>
            </a:extLst>
          </p:cNvPr>
          <p:cNvSpPr>
            <a:spLocks noChangeArrowheads="1"/>
          </p:cNvSpPr>
          <p:nvPr/>
        </p:nvSpPr>
        <p:spPr bwMode="auto">
          <a:xfrm>
            <a:off x="1417638" y="4513263"/>
            <a:ext cx="1222375" cy="433387"/>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（３）容器の用途</a:t>
            </a:r>
          </a:p>
        </p:txBody>
      </p:sp>
      <p:sp>
        <p:nvSpPr>
          <p:cNvPr id="29704" name="AutoShape 12">
            <a:extLst>
              <a:ext uri="{FF2B5EF4-FFF2-40B4-BE49-F238E27FC236}">
                <a16:creationId xmlns:a16="http://schemas.microsoft.com/office/drawing/2014/main" id="{74476210-E252-4E57-848A-3DFC33666E2B}"/>
              </a:ext>
            </a:extLst>
          </p:cNvPr>
          <p:cNvSpPr>
            <a:spLocks noChangeArrowheads="1"/>
          </p:cNvSpPr>
          <p:nvPr/>
        </p:nvSpPr>
        <p:spPr bwMode="auto">
          <a:xfrm>
            <a:off x="1417638" y="5202238"/>
            <a:ext cx="1222375" cy="433387"/>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（３）包装</a:t>
            </a:r>
            <a:r>
              <a:rPr lang="ja-JP" altLang="en-US" sz="1000">
                <a:solidFill>
                  <a:srgbClr val="000000"/>
                </a:solidFill>
                <a:latin typeface="Arial" panose="020B0604020202020204" pitchFamily="34" charset="0"/>
              </a:rPr>
              <a:t>　　　　</a:t>
            </a:r>
          </a:p>
        </p:txBody>
      </p:sp>
      <p:sp>
        <p:nvSpPr>
          <p:cNvPr id="29705" name="AutoShape 15">
            <a:extLst>
              <a:ext uri="{FF2B5EF4-FFF2-40B4-BE49-F238E27FC236}">
                <a16:creationId xmlns:a16="http://schemas.microsoft.com/office/drawing/2014/main" id="{DE054BC8-3743-4F5C-BD99-68D19B4AC286}"/>
              </a:ext>
            </a:extLst>
          </p:cNvPr>
          <p:cNvSpPr>
            <a:spLocks noChangeArrowheads="1"/>
          </p:cNvSpPr>
          <p:nvPr/>
        </p:nvSpPr>
        <p:spPr bwMode="auto">
          <a:xfrm>
            <a:off x="1635125" y="3260725"/>
            <a:ext cx="1006475" cy="431800"/>
          </a:xfrm>
          <a:prstGeom prst="leftArrow">
            <a:avLst>
              <a:gd name="adj1" fmla="val 50000"/>
              <a:gd name="adj2" fmla="val 54042"/>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17" name="角丸四角形 16">
            <a:extLst>
              <a:ext uri="{FF2B5EF4-FFF2-40B4-BE49-F238E27FC236}">
                <a16:creationId xmlns:a16="http://schemas.microsoft.com/office/drawing/2014/main" id="{7CC4DFEC-AA29-407B-AE21-DA226B487F17}"/>
              </a:ext>
            </a:extLst>
          </p:cNvPr>
          <p:cNvSpPr/>
          <p:nvPr/>
        </p:nvSpPr>
        <p:spPr>
          <a:xfrm>
            <a:off x="3132138" y="1268413"/>
            <a:ext cx="5616575" cy="5259387"/>
          </a:xfrm>
          <a:prstGeom prst="round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ご記入いただく上での注意点は３つあり、</a:t>
            </a:r>
            <a:endParaRPr lang="en-US" altLang="ja-JP" dirty="0">
              <a:latin typeface="+mn-ea"/>
            </a:endParaRPr>
          </a:p>
          <a:p>
            <a:pPr>
              <a:defRPr/>
            </a:pPr>
            <a:endParaRPr lang="en-US" altLang="ja-JP" dirty="0">
              <a:latin typeface="+mn-ea"/>
            </a:endParaRPr>
          </a:p>
          <a:p>
            <a:pPr>
              <a:defRPr/>
            </a:pPr>
            <a:r>
              <a:rPr lang="ja-JP" altLang="en-US" dirty="0">
                <a:latin typeface="+mn-ea"/>
              </a:rPr>
              <a:t>（１）「申込用紙２」は利用事業者用／容器製造等事業者用の２種類あるので正しい方を選択します。</a:t>
            </a:r>
            <a:endParaRPr lang="en-US" altLang="ja-JP" dirty="0">
              <a:latin typeface="+mn-ea"/>
            </a:endParaRPr>
          </a:p>
          <a:p>
            <a:pPr>
              <a:defRPr/>
            </a:pPr>
            <a:endParaRPr lang="en-US" altLang="ja-JP" dirty="0">
              <a:latin typeface="+mn-ea"/>
            </a:endParaRPr>
          </a:p>
          <a:p>
            <a:pPr>
              <a:defRPr/>
            </a:pPr>
            <a:endParaRPr lang="en-US" altLang="ja-JP" dirty="0">
              <a:latin typeface="+mn-ea"/>
            </a:endParaRPr>
          </a:p>
          <a:p>
            <a:pPr>
              <a:defRPr/>
            </a:pPr>
            <a:r>
              <a:rPr lang="ja-JP" altLang="en-US" dirty="0">
                <a:latin typeface="+mn-ea"/>
              </a:rPr>
              <a:t>（２）算定方式は自主算定方式／簡易算定方式の２種類あるので正しい方式を選択します。</a:t>
            </a:r>
            <a:endParaRPr lang="en-US" altLang="ja-JP" dirty="0">
              <a:latin typeface="+mn-ea"/>
            </a:endParaRPr>
          </a:p>
          <a:p>
            <a:pPr>
              <a:defRPr/>
            </a:pPr>
            <a:endParaRPr lang="en-US" altLang="ja-JP" dirty="0">
              <a:latin typeface="+mn-ea"/>
            </a:endParaRPr>
          </a:p>
          <a:p>
            <a:pPr>
              <a:defRPr/>
            </a:pPr>
            <a:endParaRPr lang="en-US" altLang="ja-JP" dirty="0">
              <a:latin typeface="+mn-ea"/>
            </a:endParaRPr>
          </a:p>
          <a:p>
            <a:pPr>
              <a:defRPr/>
            </a:pPr>
            <a:r>
              <a:rPr lang="ja-JP" altLang="en-US" dirty="0">
                <a:latin typeface="+mn-ea"/>
              </a:rPr>
              <a:t>（３）自社が扱うのは容器なのか包装なのか、容器であればその用途は何か、を区分したうえで、正しい行に記入し計算する必要があります。</a:t>
            </a:r>
            <a:endParaRPr lang="en-US" altLang="ja-JP" dirty="0">
              <a:latin typeface="+mn-ea"/>
            </a:endParaRPr>
          </a:p>
          <a:p>
            <a:pPr>
              <a:defRPr/>
            </a:pPr>
            <a:endParaRPr lang="en-US" altLang="ja-JP" dirty="0">
              <a:latin typeface="+mn-ea"/>
            </a:endParaRPr>
          </a:p>
          <a:p>
            <a:pPr>
              <a:defRPr/>
            </a:pPr>
            <a:endParaRPr lang="en-US" altLang="ja-JP" dirty="0">
              <a:latin typeface="+mn-ea"/>
            </a:endParaRPr>
          </a:p>
          <a:p>
            <a:pPr>
              <a:defRPr/>
            </a:pPr>
            <a:endParaRPr lang="en-US" altLang="ja-JP" dirty="0">
              <a:latin typeface="+mn-ea"/>
            </a:endParaRPr>
          </a:p>
          <a:p>
            <a:pPr>
              <a:defRPr/>
            </a:pPr>
            <a:r>
              <a:rPr lang="ja-JP" altLang="en-US" dirty="0">
                <a:latin typeface="+mn-ea"/>
              </a:rPr>
              <a:t>この後、Ｐ</a:t>
            </a:r>
            <a:r>
              <a:rPr lang="en-US" altLang="ja-JP" dirty="0">
                <a:latin typeface="+mn-ea"/>
              </a:rPr>
              <a:t>10</a:t>
            </a:r>
            <a:r>
              <a:rPr lang="ja-JP" altLang="en-US" dirty="0">
                <a:latin typeface="+mn-ea"/>
              </a:rPr>
              <a:t>～</a:t>
            </a:r>
            <a:r>
              <a:rPr lang="en-US" altLang="ja-JP" dirty="0">
                <a:latin typeface="+mn-ea"/>
              </a:rPr>
              <a:t>22</a:t>
            </a:r>
            <a:r>
              <a:rPr lang="ja-JP" altLang="en-US" dirty="0">
                <a:latin typeface="+mn-ea"/>
              </a:rPr>
              <a:t>で詳しくご説明いたします。</a:t>
            </a:r>
          </a:p>
        </p:txBody>
      </p:sp>
      <p:sp>
        <p:nvSpPr>
          <p:cNvPr id="18" name="AutoShape 9">
            <a:extLst>
              <a:ext uri="{FF2B5EF4-FFF2-40B4-BE49-F238E27FC236}">
                <a16:creationId xmlns:a16="http://schemas.microsoft.com/office/drawing/2014/main" id="{CC638DF3-7A04-4AF3-A176-7811B843D87F}"/>
              </a:ext>
            </a:extLst>
          </p:cNvPr>
          <p:cNvSpPr>
            <a:spLocks noChangeArrowheads="1"/>
          </p:cNvSpPr>
          <p:nvPr/>
        </p:nvSpPr>
        <p:spPr bwMode="auto">
          <a:xfrm>
            <a:off x="5076825" y="2682875"/>
            <a:ext cx="1244600" cy="506413"/>
          </a:xfrm>
          <a:prstGeom prst="leftArrow">
            <a:avLst>
              <a:gd name="adj1" fmla="val 55287"/>
              <a:gd name="adj2" fmla="val 79969"/>
            </a:avLst>
          </a:prstGeom>
          <a:solidFill>
            <a:schemeClr val="accent6">
              <a:lumMod val="60000"/>
              <a:lumOff val="40000"/>
            </a:schemeClr>
          </a:solidFill>
          <a:ln w="9525">
            <a:solidFill>
              <a:srgbClr val="C00000"/>
            </a:solidFill>
            <a:miter lim="800000"/>
            <a:headEnd/>
            <a:tailEnd/>
          </a:ln>
          <a:effectLst/>
        </p:spPr>
        <p:txBody>
          <a:bodyPr wrap="none" anchor="ctr"/>
          <a:lstStyle/>
          <a:p>
            <a:pPr algn="r" eaLnBrk="1" hangingPunct="1">
              <a:defRPr/>
            </a:pPr>
            <a:r>
              <a:rPr lang="ja-JP" altLang="en-US" sz="1000" b="1" dirty="0">
                <a:solidFill>
                  <a:prstClr val="black"/>
                </a:solidFill>
                <a:latin typeface="Arial" charset="0"/>
              </a:rPr>
              <a:t>（１）利用・製造区分</a:t>
            </a:r>
          </a:p>
        </p:txBody>
      </p:sp>
      <p:sp>
        <p:nvSpPr>
          <p:cNvPr id="29708" name="AutoShape 4">
            <a:extLst>
              <a:ext uri="{FF2B5EF4-FFF2-40B4-BE49-F238E27FC236}">
                <a16:creationId xmlns:a16="http://schemas.microsoft.com/office/drawing/2014/main" id="{67E771FB-B2D0-4ABF-8F9E-7A4A27861CC1}"/>
              </a:ext>
            </a:extLst>
          </p:cNvPr>
          <p:cNvSpPr>
            <a:spLocks noChangeArrowheads="1"/>
          </p:cNvSpPr>
          <p:nvPr/>
        </p:nvSpPr>
        <p:spPr bwMode="auto">
          <a:xfrm>
            <a:off x="5076825" y="3763963"/>
            <a:ext cx="1244600" cy="504825"/>
          </a:xfrm>
          <a:prstGeom prst="leftArrow">
            <a:avLst>
              <a:gd name="adj1" fmla="val 57889"/>
              <a:gd name="adj2" fmla="val 77318"/>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29709" name="AutoShape 3">
            <a:extLst>
              <a:ext uri="{FF2B5EF4-FFF2-40B4-BE49-F238E27FC236}">
                <a16:creationId xmlns:a16="http://schemas.microsoft.com/office/drawing/2014/main" id="{C7936DE0-28C9-4473-9E4E-B3B37B89A023}"/>
              </a:ext>
            </a:extLst>
          </p:cNvPr>
          <p:cNvSpPr>
            <a:spLocks noChangeArrowheads="1"/>
          </p:cNvSpPr>
          <p:nvPr/>
        </p:nvSpPr>
        <p:spPr bwMode="auto">
          <a:xfrm>
            <a:off x="4498975" y="5186363"/>
            <a:ext cx="1225550" cy="595312"/>
          </a:xfrm>
          <a:prstGeom prst="leftArrow">
            <a:avLst>
              <a:gd name="adj1" fmla="val 50000"/>
              <a:gd name="adj2" fmla="val 62132"/>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（３）容器の用途</a:t>
            </a:r>
          </a:p>
        </p:txBody>
      </p:sp>
      <p:sp>
        <p:nvSpPr>
          <p:cNvPr id="29710" name="AutoShape 10">
            <a:extLst>
              <a:ext uri="{FF2B5EF4-FFF2-40B4-BE49-F238E27FC236}">
                <a16:creationId xmlns:a16="http://schemas.microsoft.com/office/drawing/2014/main" id="{B1F66763-290F-492F-918D-05EF51CFA28C}"/>
              </a:ext>
            </a:extLst>
          </p:cNvPr>
          <p:cNvSpPr>
            <a:spLocks noChangeArrowheads="1"/>
          </p:cNvSpPr>
          <p:nvPr/>
        </p:nvSpPr>
        <p:spPr bwMode="auto">
          <a:xfrm>
            <a:off x="5870575" y="5186363"/>
            <a:ext cx="1149350" cy="595312"/>
          </a:xfrm>
          <a:prstGeom prst="leftArrow">
            <a:avLst>
              <a:gd name="adj1" fmla="val 50000"/>
              <a:gd name="adj2" fmla="val 52021"/>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（３）包装</a:t>
            </a:r>
            <a:r>
              <a:rPr lang="ja-JP" altLang="en-US" sz="1000">
                <a:solidFill>
                  <a:srgbClr val="000000"/>
                </a:solidFill>
                <a:latin typeface="Arial" panose="020B0604020202020204" pitchFamily="34" charset="0"/>
              </a:rPr>
              <a:t>　</a:t>
            </a:r>
          </a:p>
        </p:txBody>
      </p:sp>
      <p:sp>
        <p:nvSpPr>
          <p:cNvPr id="404489" name="AutoShape 9">
            <a:extLst>
              <a:ext uri="{FF2B5EF4-FFF2-40B4-BE49-F238E27FC236}">
                <a16:creationId xmlns:a16="http://schemas.microsoft.com/office/drawing/2014/main" id="{7862C637-8D60-4AF9-A2E4-E4508B6E2AE1}"/>
              </a:ext>
            </a:extLst>
          </p:cNvPr>
          <p:cNvSpPr>
            <a:spLocks noChangeArrowheads="1"/>
          </p:cNvSpPr>
          <p:nvPr/>
        </p:nvSpPr>
        <p:spPr bwMode="auto">
          <a:xfrm rot="3298897">
            <a:off x="7603332" y="977106"/>
            <a:ext cx="1244600" cy="506413"/>
          </a:xfrm>
          <a:prstGeom prst="leftArrow">
            <a:avLst>
              <a:gd name="adj1" fmla="val 55287"/>
              <a:gd name="adj2" fmla="val 79969"/>
            </a:avLst>
          </a:prstGeom>
          <a:solidFill>
            <a:schemeClr val="accent6">
              <a:lumMod val="60000"/>
              <a:lumOff val="40000"/>
            </a:schemeClr>
          </a:solidFill>
          <a:ln w="9525">
            <a:solidFill>
              <a:srgbClr val="C00000"/>
            </a:solidFill>
            <a:miter lim="800000"/>
            <a:headEnd/>
            <a:tailEnd/>
          </a:ln>
          <a:effectLst/>
        </p:spPr>
        <p:txBody>
          <a:bodyPr wrap="none" anchor="ctr"/>
          <a:lstStyle/>
          <a:p>
            <a:pPr algn="r" eaLnBrk="1" hangingPunct="1">
              <a:defRPr/>
            </a:pPr>
            <a:r>
              <a:rPr lang="ja-JP" altLang="en-US" sz="1000" b="1" dirty="0">
                <a:solidFill>
                  <a:prstClr val="black"/>
                </a:solidFill>
                <a:latin typeface="Arial" charset="0"/>
              </a:rPr>
              <a:t>（１）利用・製造区分</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4">
            <a:extLst>
              <a:ext uri="{FF2B5EF4-FFF2-40B4-BE49-F238E27FC236}">
                <a16:creationId xmlns:a16="http://schemas.microsoft.com/office/drawing/2014/main" id="{BA65EB31-02BC-4083-B929-1E0A7111B78B}"/>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34CCAC7-FEB0-4011-8499-D84ED8D60E9D}" type="slidenum">
              <a:rPr kumimoji="0" lang="en-US" altLang="ja-JP" sz="1200">
                <a:solidFill>
                  <a:srgbClr val="000000"/>
                </a:solidFill>
                <a:latin typeface="Arial" panose="020B0604020202020204" pitchFamily="34" charset="0"/>
              </a:rPr>
              <a:pPr>
                <a:spcBef>
                  <a:spcPct val="0"/>
                </a:spcBef>
                <a:buFontTx/>
                <a:buNone/>
              </a:pPr>
              <a:t>10</a:t>
            </a:fld>
            <a:endParaRPr kumimoji="0" lang="en-US" altLang="ja-JP" sz="1200">
              <a:solidFill>
                <a:srgbClr val="000000"/>
              </a:solidFill>
              <a:latin typeface="Arial" panose="020B0604020202020204" pitchFamily="34" charset="0"/>
            </a:endParaRPr>
          </a:p>
        </p:txBody>
      </p:sp>
      <p:sp>
        <p:nvSpPr>
          <p:cNvPr id="17" name="角丸四角形 16">
            <a:extLst>
              <a:ext uri="{FF2B5EF4-FFF2-40B4-BE49-F238E27FC236}">
                <a16:creationId xmlns:a16="http://schemas.microsoft.com/office/drawing/2014/main" id="{14657A41-059F-422F-8AB9-D2EA995F4521}"/>
              </a:ext>
            </a:extLst>
          </p:cNvPr>
          <p:cNvSpPr/>
          <p:nvPr/>
        </p:nvSpPr>
        <p:spPr>
          <a:xfrm>
            <a:off x="684213" y="101600"/>
            <a:ext cx="8135937" cy="574675"/>
          </a:xfrm>
          <a:prstGeom prst="roundRect">
            <a:avLst/>
          </a:prstGeom>
          <a:solidFill>
            <a:srgbClr val="FFCC99"/>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（１）「申込用紙２」は利用事業者用／容器製造等事業者用の２種類あるので正しい方を選択してください。</a:t>
            </a:r>
          </a:p>
        </p:txBody>
      </p:sp>
      <p:sp>
        <p:nvSpPr>
          <p:cNvPr id="22" name="角丸四角形 21">
            <a:extLst>
              <a:ext uri="{FF2B5EF4-FFF2-40B4-BE49-F238E27FC236}">
                <a16:creationId xmlns:a16="http://schemas.microsoft.com/office/drawing/2014/main" id="{26E37043-3F44-4DA4-8021-5FC4C7923052}"/>
              </a:ext>
            </a:extLst>
          </p:cNvPr>
          <p:cNvSpPr/>
          <p:nvPr/>
        </p:nvSpPr>
        <p:spPr>
          <a:xfrm>
            <a:off x="4643438" y="835025"/>
            <a:ext cx="4151312" cy="5689600"/>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mn-ea"/>
              </a:rPr>
              <a:t>左の画像が「紙」申込用の「申込用紙２」</a:t>
            </a:r>
            <a:endParaRPr lang="en-US" altLang="ja-JP" sz="1600" dirty="0">
              <a:latin typeface="+mn-ea"/>
            </a:endParaRPr>
          </a:p>
          <a:p>
            <a:pPr>
              <a:defRPr/>
            </a:pPr>
            <a:r>
              <a:rPr lang="ja-JP" altLang="en-US" sz="1600" dirty="0">
                <a:latin typeface="+mn-ea"/>
              </a:rPr>
              <a:t>（利用事業者用）（容器製造等事業者用）の表紙です。この表紙以降にガラスびん、ＰＥＴボトル、紙製容器包装、プラスチック製容器包装４素材の</a:t>
            </a:r>
            <a:r>
              <a:rPr lang="zh-TW" altLang="en-US" sz="1600" dirty="0">
                <a:latin typeface="ＭＳ Ｐゴシック" panose="020B0600070205080204" pitchFamily="50" charset="-128"/>
                <a:ea typeface="ＭＳ Ｐゴシック" panose="020B0600070205080204" pitchFamily="50" charset="-128"/>
              </a:rPr>
              <a:t>「申込用紙２」</a:t>
            </a:r>
            <a:r>
              <a:rPr lang="ja-JP" altLang="en-US" sz="1600" dirty="0">
                <a:latin typeface="+mn-ea"/>
              </a:rPr>
              <a:t>が綴じられております。</a:t>
            </a:r>
            <a:endParaRPr lang="en-US" altLang="ja-JP" sz="1600" dirty="0">
              <a:latin typeface="+mn-ea"/>
            </a:endParaRPr>
          </a:p>
          <a:p>
            <a:pPr>
              <a:defRPr/>
            </a:pPr>
            <a:r>
              <a:rPr lang="ja-JP" altLang="en-US" sz="1600" dirty="0">
                <a:latin typeface="+mn-ea"/>
              </a:rPr>
              <a:t>自社に該当する方（利用または容器製造等）を正しくご選択ください。</a:t>
            </a:r>
            <a:endParaRPr lang="en-US" altLang="ja-JP" sz="1600" dirty="0">
              <a:latin typeface="+mn-ea"/>
            </a:endParaRPr>
          </a:p>
          <a:p>
            <a:pPr>
              <a:defRPr/>
            </a:pPr>
            <a:endParaRPr lang="en-US" altLang="ja-JP" sz="1600" dirty="0">
              <a:latin typeface="+mn-ea"/>
            </a:endParaRPr>
          </a:p>
          <a:p>
            <a:pPr>
              <a:defRPr/>
            </a:pPr>
            <a:r>
              <a:rPr lang="ja-JP" altLang="en-US" sz="1600" dirty="0">
                <a:latin typeface="+mn-ea"/>
              </a:rPr>
              <a:t>なお、</a:t>
            </a:r>
            <a:r>
              <a:rPr lang="ja-JP" altLang="en-US" sz="1600" b="1" u="sng" dirty="0">
                <a:latin typeface="+mn-ea"/>
              </a:rPr>
              <a:t>容器製造等事業者には、容器メーカーと輸入事業者しか該当しない</a:t>
            </a:r>
            <a:r>
              <a:rPr lang="ja-JP" altLang="en-US" sz="1600" dirty="0">
                <a:latin typeface="+mn-ea"/>
              </a:rPr>
              <a:t>ため</a:t>
            </a:r>
          </a:p>
          <a:p>
            <a:pPr>
              <a:defRPr/>
            </a:pPr>
            <a:r>
              <a:rPr lang="ja-JP" altLang="en-US" sz="1600" dirty="0">
                <a:latin typeface="+mn-ea"/>
              </a:rPr>
              <a:t>申込事業者数は利用事業者の方が多くなっております。</a:t>
            </a:r>
            <a:endParaRPr lang="en-US" altLang="ja-JP" sz="1600" dirty="0">
              <a:latin typeface="+mn-ea"/>
            </a:endParaRPr>
          </a:p>
          <a:p>
            <a:pPr>
              <a:spcBef>
                <a:spcPts val="600"/>
              </a:spcBef>
              <a:defRPr/>
            </a:pPr>
            <a:endParaRPr lang="en-US" altLang="ja-JP" dirty="0">
              <a:latin typeface="+mn-ea"/>
            </a:endParaRPr>
          </a:p>
          <a:p>
            <a:pPr>
              <a:defRPr/>
            </a:pPr>
            <a:r>
              <a:rPr lang="ja-JP" altLang="en-US" sz="1400" dirty="0">
                <a:latin typeface="+mn-ea"/>
              </a:rPr>
              <a:t>●利用事業者用を用いる事業者</a:t>
            </a:r>
            <a:endParaRPr lang="en-US" altLang="ja-JP" sz="1400" dirty="0">
              <a:latin typeface="+mn-ea"/>
            </a:endParaRPr>
          </a:p>
          <a:p>
            <a:pPr>
              <a:defRPr/>
            </a:pPr>
            <a:r>
              <a:rPr lang="ja-JP" altLang="en-US" sz="1400" dirty="0">
                <a:latin typeface="+mn-ea"/>
              </a:rPr>
              <a:t>　・特定容器・包装を利用する中身製造業者</a:t>
            </a:r>
            <a:endParaRPr lang="en-US" altLang="ja-JP" sz="1400" dirty="0">
              <a:latin typeface="+mn-ea"/>
            </a:endParaRPr>
          </a:p>
          <a:p>
            <a:pPr>
              <a:defRPr/>
            </a:pPr>
            <a:r>
              <a:rPr lang="ja-JP" altLang="en-US" sz="1400" dirty="0">
                <a:latin typeface="+mn-ea"/>
              </a:rPr>
              <a:t>　・特定容器・包装を利用する小売・卸売業者</a:t>
            </a:r>
            <a:endParaRPr lang="en-US" altLang="ja-JP" sz="1400" dirty="0">
              <a:latin typeface="+mn-ea"/>
            </a:endParaRPr>
          </a:p>
          <a:p>
            <a:pPr>
              <a:defRPr/>
            </a:pPr>
            <a:r>
              <a:rPr lang="ja-JP" altLang="en-US" sz="1400" dirty="0">
                <a:latin typeface="+mn-ea"/>
              </a:rPr>
              <a:t>　・輸入業者</a:t>
            </a:r>
          </a:p>
          <a:p>
            <a:pPr>
              <a:defRPr/>
            </a:pPr>
            <a:r>
              <a:rPr lang="ja-JP" altLang="en-US" sz="1400" dirty="0">
                <a:latin typeface="+mn-ea"/>
              </a:rPr>
              <a:t>　・その他</a:t>
            </a:r>
            <a:endParaRPr lang="en-US" altLang="ja-JP" sz="1400" dirty="0">
              <a:latin typeface="+mn-ea"/>
            </a:endParaRPr>
          </a:p>
          <a:p>
            <a:pPr>
              <a:defRPr/>
            </a:pPr>
            <a:endParaRPr lang="en-US" altLang="ja-JP" sz="1400" dirty="0">
              <a:latin typeface="+mn-ea"/>
            </a:endParaRPr>
          </a:p>
          <a:p>
            <a:pPr>
              <a:defRPr/>
            </a:pPr>
            <a:r>
              <a:rPr lang="ja-JP" altLang="en-US" sz="1400" dirty="0">
                <a:latin typeface="+mn-ea"/>
              </a:rPr>
              <a:t>●容器製造等事業者用を用いる事業者</a:t>
            </a:r>
            <a:endParaRPr lang="en-US" altLang="ja-JP" sz="1400" dirty="0">
              <a:latin typeface="+mn-ea"/>
            </a:endParaRPr>
          </a:p>
          <a:p>
            <a:pPr>
              <a:defRPr/>
            </a:pPr>
            <a:r>
              <a:rPr lang="ja-JP" altLang="en-US" sz="1400" dirty="0">
                <a:latin typeface="+mn-ea"/>
              </a:rPr>
              <a:t>　・特定容器製造事業者</a:t>
            </a:r>
            <a:endParaRPr lang="en-US" altLang="ja-JP" sz="1400" dirty="0">
              <a:latin typeface="+mn-ea"/>
            </a:endParaRPr>
          </a:p>
          <a:p>
            <a:pPr>
              <a:defRPr/>
            </a:pPr>
            <a:r>
              <a:rPr lang="ja-JP" altLang="en-US" sz="1400" dirty="0">
                <a:latin typeface="+mn-ea"/>
              </a:rPr>
              <a:t>　・輸入業者</a:t>
            </a:r>
          </a:p>
        </p:txBody>
      </p:sp>
      <p:pic>
        <p:nvPicPr>
          <p:cNvPr id="30725" name="図 1">
            <a:extLst>
              <a:ext uri="{FF2B5EF4-FFF2-40B4-BE49-F238E27FC236}">
                <a16:creationId xmlns:a16="http://schemas.microsoft.com/office/drawing/2014/main" id="{48FE3A14-0D47-4F13-A3B2-75355068D4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835025"/>
            <a:ext cx="3990975" cy="2814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6" name="図 2">
            <a:extLst>
              <a:ext uri="{FF2B5EF4-FFF2-40B4-BE49-F238E27FC236}">
                <a16:creationId xmlns:a16="http://schemas.microsoft.com/office/drawing/2014/main" id="{99497C9E-C81C-451F-9F62-7D74EEC14A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3808413"/>
            <a:ext cx="3986213" cy="2805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9">
            <a:extLst>
              <a:ext uri="{FF2B5EF4-FFF2-40B4-BE49-F238E27FC236}">
                <a16:creationId xmlns:a16="http://schemas.microsoft.com/office/drawing/2014/main" id="{B57B0ACB-C5BD-43B0-ADAE-49C5DD939B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4310063"/>
            <a:ext cx="515937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図 8">
            <a:extLst>
              <a:ext uri="{FF2B5EF4-FFF2-40B4-BE49-F238E27FC236}">
                <a16:creationId xmlns:a16="http://schemas.microsoft.com/office/drawing/2014/main" id="{5BF0E02A-021A-45EA-BDD0-ABF0E8DBFF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412875"/>
            <a:ext cx="514826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スライド番号プレースホルダー 4">
            <a:extLst>
              <a:ext uri="{FF2B5EF4-FFF2-40B4-BE49-F238E27FC236}">
                <a16:creationId xmlns:a16="http://schemas.microsoft.com/office/drawing/2014/main" id="{A7E76274-4E9D-425A-8E81-78E525616E65}"/>
              </a:ext>
            </a:extLst>
          </p:cNvPr>
          <p:cNvSpPr txBox="1">
            <a:spLocks/>
          </p:cNvSpPr>
          <p:nvPr/>
        </p:nvSpPr>
        <p:spPr bwMode="auto">
          <a:xfrm>
            <a:off x="6526213" y="6356350"/>
            <a:ext cx="2482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859E24C5-C68B-4AF5-AD8E-CE302D27ABB9}" type="slidenum">
              <a:rPr kumimoji="0" lang="en-US" altLang="ja-JP" sz="1200">
                <a:latin typeface="Arial" panose="020B0604020202020204" pitchFamily="34" charset="0"/>
              </a:rPr>
              <a:pPr algn="r" eaLnBrk="1" hangingPunct="1">
                <a:spcBef>
                  <a:spcPct val="0"/>
                </a:spcBef>
                <a:buFontTx/>
                <a:buNone/>
              </a:pPr>
              <a:t>11</a:t>
            </a:fld>
            <a:endParaRPr kumimoji="0" lang="en-US" altLang="ja-JP" sz="1200">
              <a:latin typeface="Arial" panose="020B0604020202020204" pitchFamily="34" charset="0"/>
            </a:endParaRPr>
          </a:p>
        </p:txBody>
      </p:sp>
      <p:sp>
        <p:nvSpPr>
          <p:cNvPr id="6" name="角丸四角形 5">
            <a:extLst>
              <a:ext uri="{FF2B5EF4-FFF2-40B4-BE49-F238E27FC236}">
                <a16:creationId xmlns:a16="http://schemas.microsoft.com/office/drawing/2014/main" id="{098F347F-3299-46C6-BE9E-E03D65BC43CD}"/>
              </a:ext>
            </a:extLst>
          </p:cNvPr>
          <p:cNvSpPr/>
          <p:nvPr/>
        </p:nvSpPr>
        <p:spPr>
          <a:xfrm>
            <a:off x="684213" y="101600"/>
            <a:ext cx="8135937" cy="574675"/>
          </a:xfrm>
          <a:prstGeom prst="roundRect">
            <a:avLst/>
          </a:prstGeom>
          <a:solidFill>
            <a:srgbClr val="FFCC99"/>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（１）「申込用紙２」は利用事業者用／容器製造等事業者用の２種類あるので正しい方を選択してください。</a:t>
            </a:r>
          </a:p>
        </p:txBody>
      </p:sp>
      <p:sp>
        <p:nvSpPr>
          <p:cNvPr id="7" name="角丸四角形 6">
            <a:extLst>
              <a:ext uri="{FF2B5EF4-FFF2-40B4-BE49-F238E27FC236}">
                <a16:creationId xmlns:a16="http://schemas.microsoft.com/office/drawing/2014/main" id="{E551CB7E-46FD-49E4-9A60-3988C8C047CF}"/>
              </a:ext>
            </a:extLst>
          </p:cNvPr>
          <p:cNvSpPr/>
          <p:nvPr/>
        </p:nvSpPr>
        <p:spPr>
          <a:xfrm>
            <a:off x="5210175" y="966788"/>
            <a:ext cx="3829050" cy="5462587"/>
          </a:xfrm>
          <a:prstGeom prst="roundRect">
            <a:avLst/>
          </a:prstGeom>
          <a:solidFill>
            <a:schemeClr val="bg1"/>
          </a:solidFill>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nSpc>
                <a:spcPct val="140000"/>
              </a:lnSpc>
              <a:spcBef>
                <a:spcPts val="0"/>
              </a:spcBef>
              <a:spcAft>
                <a:spcPts val="0"/>
              </a:spcAft>
              <a:defRPr/>
            </a:pPr>
            <a:r>
              <a:rPr lang="ja-JP" altLang="en-US" sz="2000" dirty="0">
                <a:latin typeface="+mn-ea"/>
              </a:rPr>
              <a:t>左記赤枠内のように、再商品化義務量の算定に係る「算定係数」は、</a:t>
            </a:r>
            <a:r>
              <a:rPr lang="zh-TW" altLang="en-US" sz="2000" dirty="0">
                <a:latin typeface="ＭＳ Ｐゴシック" panose="020B0600070205080204" pitchFamily="50" charset="-128"/>
                <a:ea typeface="ＭＳ Ｐゴシック" panose="020B0600070205080204" pitchFamily="50" charset="-128"/>
              </a:rPr>
              <a:t>利用事業者</a:t>
            </a:r>
            <a:r>
              <a:rPr lang="ja-JP" altLang="en-US" sz="2000" dirty="0">
                <a:latin typeface="+mn-ea"/>
              </a:rPr>
              <a:t>用（上段）が</a:t>
            </a:r>
            <a:r>
              <a:rPr lang="zh-TW" altLang="en-US" sz="2000" dirty="0">
                <a:latin typeface="ＭＳ Ｐゴシック" panose="020B0600070205080204" pitchFamily="50" charset="-128"/>
                <a:ea typeface="ＭＳ Ｐゴシック" panose="020B0600070205080204" pitchFamily="50" charset="-128"/>
              </a:rPr>
              <a:t>容器製造等事業者</a:t>
            </a:r>
            <a:r>
              <a:rPr lang="ja-JP" altLang="en-US" sz="2000" dirty="0">
                <a:latin typeface="+mn-ea"/>
              </a:rPr>
              <a:t>用（下段）よりも数値が大きい（素材・用途によっては</a:t>
            </a:r>
            <a:r>
              <a:rPr lang="en-US" altLang="ja-JP" sz="2000" dirty="0">
                <a:latin typeface="+mn-ea"/>
              </a:rPr>
              <a:t>95</a:t>
            </a:r>
            <a:r>
              <a:rPr lang="ja-JP" altLang="en-US" sz="2000" dirty="0">
                <a:latin typeface="+mn-ea"/>
              </a:rPr>
              <a:t>：</a:t>
            </a:r>
            <a:r>
              <a:rPr lang="en-US" altLang="ja-JP" sz="2000" dirty="0">
                <a:latin typeface="+mn-ea"/>
              </a:rPr>
              <a:t>5</a:t>
            </a:r>
            <a:r>
              <a:rPr lang="ja-JP" altLang="en-US" sz="2000" dirty="0">
                <a:latin typeface="+mn-ea"/>
              </a:rPr>
              <a:t>等）ため、もし、利用事業者の方が誤って</a:t>
            </a:r>
            <a:r>
              <a:rPr lang="zh-TW" altLang="en-US" sz="2000" dirty="0">
                <a:latin typeface="ＭＳ Ｐゴシック" panose="020B0600070205080204" pitchFamily="50" charset="-128"/>
                <a:ea typeface="ＭＳ Ｐゴシック" panose="020B0600070205080204" pitchFamily="50" charset="-128"/>
              </a:rPr>
              <a:t>容器製造等事業者</a:t>
            </a:r>
            <a:r>
              <a:rPr lang="ja-JP" altLang="en-US" sz="2000" dirty="0">
                <a:latin typeface="+mn-ea"/>
              </a:rPr>
              <a:t>用にて申込をしますと、本来果たすべき義務量の</a:t>
            </a:r>
            <a:r>
              <a:rPr lang="en-US" altLang="ja-JP" sz="2000" dirty="0">
                <a:latin typeface="+mn-ea"/>
              </a:rPr>
              <a:t>1/20</a:t>
            </a:r>
            <a:r>
              <a:rPr lang="ja-JP" altLang="en-US" sz="2000" dirty="0">
                <a:latin typeface="+mn-ea"/>
              </a:rPr>
              <a:t>程度の申込量で過少申告となる場合があります。十分ご注意ください。</a:t>
            </a:r>
          </a:p>
        </p:txBody>
      </p:sp>
      <p:pic>
        <p:nvPicPr>
          <p:cNvPr id="31751" name="図 9">
            <a:extLst>
              <a:ext uri="{FF2B5EF4-FFF2-40B4-BE49-F238E27FC236}">
                <a16:creationId xmlns:a16="http://schemas.microsoft.com/office/drawing/2014/main" id="{F6AAFA71-FCDF-48DD-9E1B-DB2E0A5DA4C0}"/>
              </a:ext>
            </a:extLst>
          </p:cNvPr>
          <p:cNvPicPr>
            <a:picLocks noChangeAspect="1"/>
          </p:cNvPicPr>
          <p:nvPr/>
        </p:nvPicPr>
        <p:blipFill>
          <a:blip r:embed="rId4">
            <a:extLst>
              <a:ext uri="{28A0092B-C50C-407E-A947-70E740481C1C}">
                <a14:useLocalDpi xmlns:a14="http://schemas.microsoft.com/office/drawing/2010/main" val="0"/>
              </a:ext>
            </a:extLst>
          </a:blip>
          <a:srcRect l="-3957"/>
          <a:stretch>
            <a:fillRect/>
          </a:stretch>
        </p:blipFill>
        <p:spPr bwMode="auto">
          <a:xfrm>
            <a:off x="477838" y="790575"/>
            <a:ext cx="21415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図 10">
            <a:extLst>
              <a:ext uri="{FF2B5EF4-FFF2-40B4-BE49-F238E27FC236}">
                <a16:creationId xmlns:a16="http://schemas.microsoft.com/office/drawing/2014/main" id="{0167D9C7-F9F3-44DD-A59B-FAC4FD034F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838" y="3721100"/>
            <a:ext cx="21415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テキスト ボックス 2">
            <a:extLst>
              <a:ext uri="{FF2B5EF4-FFF2-40B4-BE49-F238E27FC236}">
                <a16:creationId xmlns:a16="http://schemas.microsoft.com/office/drawing/2014/main" id="{4750EEA8-AEBA-4A01-B298-00AFAFC2D87C}"/>
              </a:ext>
            </a:extLst>
          </p:cNvPr>
          <p:cNvSpPr txBox="1">
            <a:spLocks noChangeArrowheads="1"/>
          </p:cNvSpPr>
          <p:nvPr/>
        </p:nvSpPr>
        <p:spPr bwMode="auto">
          <a:xfrm>
            <a:off x="3500438" y="90805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latin typeface="Arial" panose="020B0604020202020204" pitchFamily="34" charset="0"/>
              </a:rPr>
              <a:t>（自主算定係数）</a:t>
            </a:r>
          </a:p>
        </p:txBody>
      </p:sp>
      <p:sp>
        <p:nvSpPr>
          <p:cNvPr id="31754" name="テキスト ボックス 12">
            <a:extLst>
              <a:ext uri="{FF2B5EF4-FFF2-40B4-BE49-F238E27FC236}">
                <a16:creationId xmlns:a16="http://schemas.microsoft.com/office/drawing/2014/main" id="{C97D9214-854C-461E-A82C-ECB4C35DBC47}"/>
              </a:ext>
            </a:extLst>
          </p:cNvPr>
          <p:cNvSpPr txBox="1">
            <a:spLocks noChangeArrowheads="1"/>
          </p:cNvSpPr>
          <p:nvPr/>
        </p:nvSpPr>
        <p:spPr bwMode="auto">
          <a:xfrm>
            <a:off x="3457575" y="3786188"/>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latin typeface="Arial" panose="020B0604020202020204" pitchFamily="34" charset="0"/>
              </a:rPr>
              <a:t>（自主算定係数）</a:t>
            </a:r>
          </a:p>
        </p:txBody>
      </p:sp>
      <p:sp>
        <p:nvSpPr>
          <p:cNvPr id="4" name="正方形/長方形 3">
            <a:extLst>
              <a:ext uri="{FF2B5EF4-FFF2-40B4-BE49-F238E27FC236}">
                <a16:creationId xmlns:a16="http://schemas.microsoft.com/office/drawing/2014/main" id="{92F2426B-9839-4866-8E64-46AE5E4842DF}"/>
              </a:ext>
            </a:extLst>
          </p:cNvPr>
          <p:cNvSpPr/>
          <p:nvPr/>
        </p:nvSpPr>
        <p:spPr>
          <a:xfrm>
            <a:off x="4262438" y="1411288"/>
            <a:ext cx="885825" cy="18843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円弧 1">
            <a:extLst>
              <a:ext uri="{FF2B5EF4-FFF2-40B4-BE49-F238E27FC236}">
                <a16:creationId xmlns:a16="http://schemas.microsoft.com/office/drawing/2014/main" id="{96B5BE4E-A119-4508-A914-06DBB2E77D54}"/>
              </a:ext>
            </a:extLst>
          </p:cNvPr>
          <p:cNvSpPr/>
          <p:nvPr/>
        </p:nvSpPr>
        <p:spPr>
          <a:xfrm flipH="1">
            <a:off x="3457575" y="2636838"/>
            <a:ext cx="1439863" cy="2906712"/>
          </a:xfrm>
          <a:prstGeom prst="arc">
            <a:avLst>
              <a:gd name="adj1" fmla="val 16323438"/>
              <a:gd name="adj2" fmla="val 5224131"/>
            </a:avLst>
          </a:prstGeom>
          <a:ln w="444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正方形/長方形 19">
            <a:extLst>
              <a:ext uri="{FF2B5EF4-FFF2-40B4-BE49-F238E27FC236}">
                <a16:creationId xmlns:a16="http://schemas.microsoft.com/office/drawing/2014/main" id="{8359C32D-9241-49A1-A913-355A1B45B5DF}"/>
              </a:ext>
            </a:extLst>
          </p:cNvPr>
          <p:cNvSpPr/>
          <p:nvPr/>
        </p:nvSpPr>
        <p:spPr>
          <a:xfrm>
            <a:off x="4278313" y="4330700"/>
            <a:ext cx="885825" cy="188436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2">
            <a:extLst>
              <a:ext uri="{FF2B5EF4-FFF2-40B4-BE49-F238E27FC236}">
                <a16:creationId xmlns:a16="http://schemas.microsoft.com/office/drawing/2014/main" id="{0BAB7CDC-6081-4D4A-93C7-5CBC215CFD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2287588"/>
            <a:ext cx="35448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正方形/長方形 94">
            <a:extLst>
              <a:ext uri="{FF2B5EF4-FFF2-40B4-BE49-F238E27FC236}">
                <a16:creationId xmlns:a16="http://schemas.microsoft.com/office/drawing/2014/main" id="{4DAB7599-9AE1-4B94-9CE9-839992B9860E}"/>
              </a:ext>
            </a:extLst>
          </p:cNvPr>
          <p:cNvSpPr/>
          <p:nvPr/>
        </p:nvSpPr>
        <p:spPr>
          <a:xfrm>
            <a:off x="8115300" y="954088"/>
            <a:ext cx="282575" cy="1079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sp>
        <p:nvSpPr>
          <p:cNvPr id="34" name="正方形/長方形 33">
            <a:extLst>
              <a:ext uri="{FF2B5EF4-FFF2-40B4-BE49-F238E27FC236}">
                <a16:creationId xmlns:a16="http://schemas.microsoft.com/office/drawing/2014/main" id="{F5011026-D295-4BCE-810E-3C1181F1C1CE}"/>
              </a:ext>
            </a:extLst>
          </p:cNvPr>
          <p:cNvSpPr/>
          <p:nvPr/>
        </p:nvSpPr>
        <p:spPr>
          <a:xfrm>
            <a:off x="5026025" y="952500"/>
            <a:ext cx="2951163" cy="10795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ja-JP" altLang="en-US">
              <a:solidFill>
                <a:prstClr val="white"/>
              </a:solidFill>
            </a:endParaRPr>
          </a:p>
        </p:txBody>
      </p:sp>
      <p:cxnSp>
        <p:nvCxnSpPr>
          <p:cNvPr id="100" name="直線コネクタ 99">
            <a:extLst>
              <a:ext uri="{FF2B5EF4-FFF2-40B4-BE49-F238E27FC236}">
                <a16:creationId xmlns:a16="http://schemas.microsoft.com/office/drawing/2014/main" id="{BB408A12-14E7-4C48-AA5E-0483AC66A135}"/>
              </a:ext>
            </a:extLst>
          </p:cNvPr>
          <p:cNvCxnSpPr/>
          <p:nvPr/>
        </p:nvCxnSpPr>
        <p:spPr>
          <a:xfrm>
            <a:off x="8037513" y="723900"/>
            <a:ext cx="44450" cy="3865563"/>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2774" name="テキスト ボックス 17">
            <a:extLst>
              <a:ext uri="{FF2B5EF4-FFF2-40B4-BE49-F238E27FC236}">
                <a16:creationId xmlns:a16="http://schemas.microsoft.com/office/drawing/2014/main" id="{4FBFA604-88F9-4185-954E-5F462A19D409}"/>
              </a:ext>
            </a:extLst>
          </p:cNvPr>
          <p:cNvSpPr txBox="1">
            <a:spLocks noChangeArrowheads="1"/>
          </p:cNvSpPr>
          <p:nvPr/>
        </p:nvSpPr>
        <p:spPr bwMode="auto">
          <a:xfrm>
            <a:off x="755650" y="169863"/>
            <a:ext cx="742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a:solidFill>
                  <a:srgbClr val="000000"/>
                </a:solidFill>
              </a:rPr>
              <a:t>ご参考；利用事業者と容器製造等事業者の義務</a:t>
            </a:r>
          </a:p>
        </p:txBody>
      </p:sp>
      <p:sp>
        <p:nvSpPr>
          <p:cNvPr id="24" name="正方形/長方形 23">
            <a:extLst>
              <a:ext uri="{FF2B5EF4-FFF2-40B4-BE49-F238E27FC236}">
                <a16:creationId xmlns:a16="http://schemas.microsoft.com/office/drawing/2014/main" id="{DEB7BC5B-D5E9-4F20-B06B-EE3661630E25}"/>
              </a:ext>
            </a:extLst>
          </p:cNvPr>
          <p:cNvSpPr/>
          <p:nvPr/>
        </p:nvSpPr>
        <p:spPr>
          <a:xfrm>
            <a:off x="5940425" y="1270000"/>
            <a:ext cx="1052513" cy="39528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ja-JP" altLang="en-US" sz="1200" dirty="0">
                <a:solidFill>
                  <a:prstClr val="black"/>
                </a:solidFill>
                <a:latin typeface="ＭＳ Ｐゴシック" panose="020B0600070205080204" pitchFamily="50" charset="-128"/>
              </a:rPr>
              <a:t>利用</a:t>
            </a:r>
            <a:endParaRPr lang="en-US" altLang="ja-JP" sz="1200" dirty="0">
              <a:solidFill>
                <a:prstClr val="black"/>
              </a:solidFill>
              <a:latin typeface="ＭＳ Ｐゴシック" panose="020B0600070205080204" pitchFamily="50" charset="-128"/>
            </a:endParaRPr>
          </a:p>
          <a:p>
            <a:pPr algn="ct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９５．２０</a:t>
            </a:r>
          </a:p>
        </p:txBody>
      </p:sp>
      <p:sp>
        <p:nvSpPr>
          <p:cNvPr id="32776" name="テキスト ボックス 28">
            <a:extLst>
              <a:ext uri="{FF2B5EF4-FFF2-40B4-BE49-F238E27FC236}">
                <a16:creationId xmlns:a16="http://schemas.microsoft.com/office/drawing/2014/main" id="{78567DBB-B826-4EC1-8C95-BC03ABE99976}"/>
              </a:ext>
            </a:extLst>
          </p:cNvPr>
          <p:cNvSpPr txBox="1">
            <a:spLocks noChangeArrowheads="1"/>
          </p:cNvSpPr>
          <p:nvPr/>
        </p:nvSpPr>
        <p:spPr bwMode="auto">
          <a:xfrm>
            <a:off x="114300" y="982663"/>
            <a:ext cx="44021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 typeface="Wingdings" panose="05000000000000000000" pitchFamily="2" charset="2"/>
              <a:buChar char="l"/>
            </a:pPr>
            <a:r>
              <a:rPr lang="ja-JP" altLang="en-US" sz="1800">
                <a:solidFill>
                  <a:srgbClr val="000000"/>
                </a:solidFill>
                <a:latin typeface="ＭＳ Ｐゴシック" panose="020B0600070205080204" pitchFamily="50" charset="-128"/>
              </a:rPr>
              <a:t>１つの容器（例えば豆腐の容器）には、基本的に利用事業者　１社、容器製造等事業者　１社が存在します。</a:t>
            </a:r>
            <a:endParaRPr lang="en-US" altLang="ja-JP" sz="1800">
              <a:solidFill>
                <a:srgbClr val="000000"/>
              </a:solidFill>
              <a:latin typeface="ＭＳ Ｐゴシック" panose="020B0600070205080204" pitchFamily="50" charset="-128"/>
            </a:endParaRPr>
          </a:p>
          <a:p>
            <a:pPr eaLnBrk="1" hangingPunct="1">
              <a:lnSpc>
                <a:spcPct val="100000"/>
              </a:lnSpc>
              <a:spcBef>
                <a:spcPct val="0"/>
              </a:spcBef>
              <a:buFont typeface="Wingdings" panose="05000000000000000000" pitchFamily="2" charset="2"/>
              <a:buChar char="l"/>
            </a:pPr>
            <a:endParaRPr lang="en-US" altLang="ja-JP" sz="1800">
              <a:solidFill>
                <a:srgbClr val="000000"/>
              </a:solidFill>
              <a:latin typeface="ＭＳ Ｐゴシック" panose="020B0600070205080204" pitchFamily="50" charset="-128"/>
            </a:endParaRPr>
          </a:p>
          <a:p>
            <a:pPr eaLnBrk="1" hangingPunct="1">
              <a:lnSpc>
                <a:spcPct val="100000"/>
              </a:lnSpc>
              <a:spcBef>
                <a:spcPct val="0"/>
              </a:spcBef>
              <a:buFont typeface="Wingdings" panose="05000000000000000000" pitchFamily="2" charset="2"/>
              <a:buChar char="l"/>
            </a:pPr>
            <a:r>
              <a:rPr lang="ja-JP" altLang="en-US" sz="1800">
                <a:solidFill>
                  <a:srgbClr val="000000"/>
                </a:solidFill>
                <a:latin typeface="ＭＳ Ｐゴシック" panose="020B0600070205080204" pitchFamily="50" charset="-128"/>
              </a:rPr>
              <a:t>１個分の容器のリサイクルは、利用事業者と容器製造等事業者がそれぞれ義務を按分することで成り立っています。</a:t>
            </a:r>
            <a:endParaRPr lang="en-US" altLang="ja-JP" sz="1800">
              <a:solidFill>
                <a:srgbClr val="000000"/>
              </a:solidFill>
              <a:latin typeface="ＭＳ Ｐゴシック" panose="020B0600070205080204" pitchFamily="50" charset="-128"/>
            </a:endParaRPr>
          </a:p>
          <a:p>
            <a:pPr eaLnBrk="1" hangingPunct="1">
              <a:lnSpc>
                <a:spcPct val="100000"/>
              </a:lnSpc>
              <a:spcBef>
                <a:spcPct val="0"/>
              </a:spcBef>
              <a:buFont typeface="Wingdings" panose="05000000000000000000" pitchFamily="2" charset="2"/>
              <a:buChar char="l"/>
            </a:pPr>
            <a:endParaRPr lang="en-US" altLang="ja-JP" sz="1800">
              <a:solidFill>
                <a:srgbClr val="000000"/>
              </a:solidFill>
              <a:latin typeface="ＭＳ Ｐゴシック" panose="020B0600070205080204" pitchFamily="50" charset="-128"/>
            </a:endParaRPr>
          </a:p>
          <a:p>
            <a:pPr eaLnBrk="1" hangingPunct="1">
              <a:lnSpc>
                <a:spcPct val="100000"/>
              </a:lnSpc>
              <a:spcBef>
                <a:spcPct val="0"/>
              </a:spcBef>
              <a:buFont typeface="Wingdings" panose="05000000000000000000" pitchFamily="2" charset="2"/>
              <a:buChar char="l"/>
            </a:pPr>
            <a:r>
              <a:rPr lang="ja-JP" altLang="en-US" sz="1800">
                <a:solidFill>
                  <a:srgbClr val="000000"/>
                </a:solidFill>
                <a:latin typeface="ＭＳ Ｐゴシック" panose="020B0600070205080204" pitchFamily="50" charset="-128"/>
              </a:rPr>
              <a:t>利用　対　容器製造等の義務の比率は、おおむね、</a:t>
            </a:r>
            <a:r>
              <a:rPr lang="en-US" altLang="ja-JP" sz="1800">
                <a:solidFill>
                  <a:srgbClr val="000000"/>
                </a:solidFill>
                <a:latin typeface="ＭＳ Ｐゴシック" panose="020B0600070205080204" pitchFamily="50" charset="-128"/>
              </a:rPr>
              <a:t>『</a:t>
            </a:r>
            <a:r>
              <a:rPr lang="ja-JP" altLang="en-US" sz="1800">
                <a:solidFill>
                  <a:srgbClr val="000000"/>
                </a:solidFill>
                <a:latin typeface="ＭＳ Ｐゴシック" panose="020B0600070205080204" pitchFamily="50" charset="-128"/>
              </a:rPr>
              <a:t>製品販売額　対　容器販売額</a:t>
            </a:r>
            <a:r>
              <a:rPr lang="en-US" altLang="ja-JP" sz="1800">
                <a:solidFill>
                  <a:srgbClr val="000000"/>
                </a:solidFill>
                <a:latin typeface="ＭＳ Ｐゴシック" panose="020B0600070205080204" pitchFamily="50" charset="-128"/>
              </a:rPr>
              <a:t>』</a:t>
            </a:r>
            <a:r>
              <a:rPr lang="ja-JP" altLang="en-US" sz="1800">
                <a:solidFill>
                  <a:srgbClr val="000000"/>
                </a:solidFill>
                <a:latin typeface="ＭＳ Ｐゴシック" panose="020B0600070205080204" pitchFamily="50" charset="-128"/>
              </a:rPr>
              <a:t>（国の調査に基づく）となっています。</a:t>
            </a:r>
            <a:endParaRPr lang="en-US" altLang="ja-JP" sz="1800">
              <a:solidFill>
                <a:srgbClr val="000000"/>
              </a:solidFill>
              <a:latin typeface="ＭＳ Ｐゴシック" panose="020B0600070205080204" pitchFamily="50" charset="-128"/>
            </a:endParaRPr>
          </a:p>
        </p:txBody>
      </p:sp>
      <p:graphicFrame>
        <p:nvGraphicFramePr>
          <p:cNvPr id="30" name="表 29">
            <a:extLst>
              <a:ext uri="{FF2B5EF4-FFF2-40B4-BE49-F238E27FC236}">
                <a16:creationId xmlns:a16="http://schemas.microsoft.com/office/drawing/2014/main" id="{8E0B83BD-45DE-4436-BFED-CA729DAECAD5}"/>
              </a:ext>
            </a:extLst>
          </p:cNvPr>
          <p:cNvGraphicFramePr>
            <a:graphicFrameLocks noGrp="1"/>
          </p:cNvGraphicFramePr>
          <p:nvPr/>
        </p:nvGraphicFramePr>
        <p:xfrm>
          <a:off x="504825" y="4667250"/>
          <a:ext cx="8328025" cy="1470025"/>
        </p:xfrm>
        <a:graphic>
          <a:graphicData uri="http://schemas.openxmlformats.org/drawingml/2006/table">
            <a:tbl>
              <a:tblPr bandRow="1">
                <a:tableStyleId>{5940675A-B579-460E-94D1-54222C63F5DA}</a:tableStyleId>
              </a:tblPr>
              <a:tblGrid>
                <a:gridCol w="2776008">
                  <a:extLst>
                    <a:ext uri="{9D8B030D-6E8A-4147-A177-3AD203B41FA5}">
                      <a16:colId xmlns:a16="http://schemas.microsoft.com/office/drawing/2014/main" val="20000"/>
                    </a:ext>
                  </a:extLst>
                </a:gridCol>
                <a:gridCol w="2776008">
                  <a:extLst>
                    <a:ext uri="{9D8B030D-6E8A-4147-A177-3AD203B41FA5}">
                      <a16:colId xmlns:a16="http://schemas.microsoft.com/office/drawing/2014/main" val="20001"/>
                    </a:ext>
                  </a:extLst>
                </a:gridCol>
                <a:gridCol w="2776008">
                  <a:extLst>
                    <a:ext uri="{9D8B030D-6E8A-4147-A177-3AD203B41FA5}">
                      <a16:colId xmlns:a16="http://schemas.microsoft.com/office/drawing/2014/main" val="20002"/>
                    </a:ext>
                  </a:extLst>
                </a:gridCol>
              </a:tblGrid>
              <a:tr h="378185">
                <a:tc gridSpan="3">
                  <a:txBody>
                    <a:bodyPr/>
                    <a:lstStyle/>
                    <a:p>
                      <a:pPr algn="ctr"/>
                      <a:r>
                        <a:rPr kumimoji="1" lang="ja-JP" altLang="en-US" sz="1600" b="1" dirty="0">
                          <a:latin typeface="+mn-ea"/>
                          <a:ea typeface="+mn-ea"/>
                        </a:rPr>
                        <a:t>業種別</a:t>
                      </a:r>
                      <a:r>
                        <a:rPr kumimoji="1" lang="ja-JP" altLang="en-US" sz="1600" b="1" dirty="0">
                          <a:solidFill>
                            <a:schemeClr val="tx1"/>
                          </a:solidFill>
                          <a:latin typeface="+mn-ea"/>
                          <a:ea typeface="+mn-ea"/>
                        </a:rPr>
                        <a:t>特定容器利</a:t>
                      </a:r>
                      <a:r>
                        <a:rPr kumimoji="1" lang="ja-JP" altLang="en-US" sz="1600" b="1" dirty="0">
                          <a:latin typeface="+mn-ea"/>
                          <a:ea typeface="+mn-ea"/>
                        </a:rPr>
                        <a:t>用事業者比率（令和６</a:t>
                      </a:r>
                      <a:r>
                        <a:rPr kumimoji="1" lang="ja-JP" altLang="en-US" sz="1600" b="1" dirty="0">
                          <a:solidFill>
                            <a:schemeClr val="tx1"/>
                          </a:solidFill>
                          <a:latin typeface="+mn-ea"/>
                          <a:ea typeface="+mn-ea"/>
                        </a:rPr>
                        <a:t>年度</a:t>
                      </a:r>
                      <a:r>
                        <a:rPr kumimoji="1" lang="ja-JP" altLang="en-US" sz="1600" b="1" dirty="0">
                          <a:latin typeface="+mn-ea"/>
                          <a:ea typeface="+mn-ea"/>
                        </a:rPr>
                        <a:t>）　　</a:t>
                      </a:r>
                      <a:r>
                        <a:rPr kumimoji="1" lang="en-US" altLang="ja-JP" sz="1600" b="1" dirty="0">
                          <a:latin typeface="+mn-ea"/>
                          <a:ea typeface="+mn-ea"/>
                        </a:rPr>
                        <a:t>《</a:t>
                      </a:r>
                      <a:r>
                        <a:rPr kumimoji="1" lang="ja-JP" altLang="en-US" sz="1600" b="1" dirty="0">
                          <a:latin typeface="+mn-ea"/>
                          <a:ea typeface="+mn-ea"/>
                        </a:rPr>
                        <a:t>注：素材、用途ごとに異なります</a:t>
                      </a:r>
                      <a:r>
                        <a:rPr kumimoji="1" lang="en-US" altLang="ja-JP" sz="1600" b="1" dirty="0">
                          <a:latin typeface="+mn-ea"/>
                          <a:ea typeface="+mn-ea"/>
                        </a:rPr>
                        <a:t>》</a:t>
                      </a:r>
                      <a:endParaRPr kumimoji="1" lang="ja-JP" altLang="en-US" sz="1600" b="1" dirty="0">
                        <a:latin typeface="+mn-ea"/>
                        <a:ea typeface="+mn-ea"/>
                      </a:endParaRPr>
                    </a:p>
                  </a:txBody>
                  <a:tcPr marL="91441" marR="91441" marT="45704" marB="45704"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8185">
                <a:tc gridSpan="3">
                  <a:txBody>
                    <a:bodyPr/>
                    <a:lstStyle/>
                    <a:p>
                      <a:r>
                        <a:rPr kumimoji="1" lang="ja-JP" altLang="en-US" sz="1600" dirty="0">
                          <a:latin typeface="+mn-ea"/>
                          <a:ea typeface="+mn-ea"/>
                        </a:rPr>
                        <a:t>プラスチック製容器</a:t>
                      </a:r>
                    </a:p>
                  </a:txBody>
                  <a:tcPr marL="91441" marR="91441" marT="45704" marB="45704" anchor="ct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378185">
                <a:tc rowSpan="2">
                  <a:txBody>
                    <a:bodyPr/>
                    <a:lstStyle/>
                    <a:p>
                      <a:r>
                        <a:rPr kumimoji="1" lang="ja-JP" altLang="en-US" sz="1600" dirty="0">
                          <a:latin typeface="+mn-ea"/>
                          <a:ea typeface="+mn-ea"/>
                        </a:rPr>
                        <a:t>食料品製造業</a:t>
                      </a:r>
                    </a:p>
                  </a:txBody>
                  <a:tcPr marL="91441" marR="91441" marT="45704" marB="45704" anchor="ctr"/>
                </a:tc>
                <a:tc>
                  <a:txBody>
                    <a:bodyPr/>
                    <a:lstStyle/>
                    <a:p>
                      <a:r>
                        <a:rPr kumimoji="1" lang="ja-JP" altLang="en-US" sz="1600" dirty="0">
                          <a:latin typeface="+mn-ea"/>
                          <a:ea typeface="+mn-ea"/>
                        </a:rPr>
                        <a:t>利用</a:t>
                      </a:r>
                    </a:p>
                  </a:txBody>
                  <a:tcPr marL="91441" marR="91441" marT="45704" marB="45704" anchor="ctr"/>
                </a:tc>
                <a:tc>
                  <a:txBody>
                    <a:bodyPr/>
                    <a:lstStyle/>
                    <a:p>
                      <a:r>
                        <a:rPr kumimoji="1" lang="ja-JP" altLang="en-US" sz="1600" dirty="0">
                          <a:latin typeface="+mn-ea"/>
                          <a:ea typeface="+mn-ea"/>
                        </a:rPr>
                        <a:t>製造等</a:t>
                      </a:r>
                    </a:p>
                  </a:txBody>
                  <a:tcPr marL="91441" marR="91441" marT="45704" marB="45704" anchor="ctr"/>
                </a:tc>
                <a:extLst>
                  <a:ext uri="{0D108BD9-81ED-4DB2-BD59-A6C34878D82A}">
                    <a16:rowId xmlns:a16="http://schemas.microsoft.com/office/drawing/2014/main" val="10002"/>
                  </a:ext>
                </a:extLst>
              </a:tr>
              <a:tr h="335470">
                <a:tc vMerge="1">
                  <a:txBody>
                    <a:bodyPr/>
                    <a:lstStyle/>
                    <a:p>
                      <a:endParaRPr kumimoji="1" lang="ja-JP" altLang="en-US" dirty="0"/>
                    </a:p>
                  </a:txBody>
                  <a:tcPr/>
                </a:tc>
                <a:tc>
                  <a:txBody>
                    <a:bodyPr/>
                    <a:lstStyle/>
                    <a:p>
                      <a:r>
                        <a:rPr kumimoji="1" lang="ja-JP" altLang="en-US" sz="1600" b="1" dirty="0">
                          <a:solidFill>
                            <a:schemeClr val="tx1"/>
                          </a:solidFill>
                          <a:latin typeface="+mn-ea"/>
                          <a:ea typeface="+mn-ea"/>
                        </a:rPr>
                        <a:t>９５．２０</a:t>
                      </a:r>
                    </a:p>
                  </a:txBody>
                  <a:tcPr marL="91441" marR="91441" marT="45704" marB="45704" anchor="ctr"/>
                </a:tc>
                <a:tc>
                  <a:txBody>
                    <a:bodyPr/>
                    <a:lstStyle/>
                    <a:p>
                      <a:r>
                        <a:rPr kumimoji="1" lang="ja-JP" altLang="en-US" sz="1600" b="1" dirty="0">
                          <a:solidFill>
                            <a:schemeClr val="tx1"/>
                          </a:solidFill>
                          <a:latin typeface="+mn-ea"/>
                          <a:ea typeface="+mn-ea"/>
                        </a:rPr>
                        <a:t>４．８０</a:t>
                      </a:r>
                    </a:p>
                  </a:txBody>
                  <a:tcPr marL="91441" marR="91441" marT="45704" marB="45704" anchor="ctr"/>
                </a:tc>
                <a:extLst>
                  <a:ext uri="{0D108BD9-81ED-4DB2-BD59-A6C34878D82A}">
                    <a16:rowId xmlns:a16="http://schemas.microsoft.com/office/drawing/2014/main" val="10003"/>
                  </a:ext>
                </a:extLst>
              </a:tr>
            </a:tbl>
          </a:graphicData>
        </a:graphic>
      </p:graphicFrame>
      <p:sp>
        <p:nvSpPr>
          <p:cNvPr id="32794" name="テキスト ボックス 31">
            <a:extLst>
              <a:ext uri="{FF2B5EF4-FFF2-40B4-BE49-F238E27FC236}">
                <a16:creationId xmlns:a16="http://schemas.microsoft.com/office/drawing/2014/main" id="{49FBEAC8-D435-4107-9F2E-DE7FFB236A41}"/>
              </a:ext>
            </a:extLst>
          </p:cNvPr>
          <p:cNvSpPr txBox="1">
            <a:spLocks noChangeArrowheads="1"/>
          </p:cNvSpPr>
          <p:nvPr/>
        </p:nvSpPr>
        <p:spPr bwMode="auto">
          <a:xfrm>
            <a:off x="498475" y="6156325"/>
            <a:ext cx="7616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82625">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FontTx/>
              <a:buNone/>
            </a:pP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この数値は、</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算定係数</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の算出根拠となる数値の１つであり、毎年実施されている、経済産業省・農林水産省による実態調査（約３万５千社へのアンケート調査）の結果を踏まえて決められます。</a:t>
            </a:r>
          </a:p>
        </p:txBody>
      </p:sp>
      <p:sp>
        <p:nvSpPr>
          <p:cNvPr id="13" name="四角形吹き出し 12">
            <a:extLst>
              <a:ext uri="{FF2B5EF4-FFF2-40B4-BE49-F238E27FC236}">
                <a16:creationId xmlns:a16="http://schemas.microsoft.com/office/drawing/2014/main" id="{6EFCA6E4-6020-4407-B1CF-ECA890822847}"/>
              </a:ext>
            </a:extLst>
          </p:cNvPr>
          <p:cNvSpPr/>
          <p:nvPr/>
        </p:nvSpPr>
        <p:spPr>
          <a:xfrm>
            <a:off x="8089900" y="449263"/>
            <a:ext cx="1022350" cy="457200"/>
          </a:xfrm>
          <a:prstGeom prst="wedgeRectCallout">
            <a:avLst>
              <a:gd name="adj1" fmla="val -37427"/>
              <a:gd name="adj2" fmla="val 127683"/>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1200" dirty="0">
                <a:solidFill>
                  <a:prstClr val="black"/>
                </a:solidFill>
                <a:latin typeface="ＭＳ Ｐゴシック" panose="020B0600070205080204" pitchFamily="50" charset="-128"/>
              </a:rPr>
              <a:t>容器製造等</a:t>
            </a:r>
            <a:endParaRPr lang="en-US" altLang="ja-JP" sz="1200" dirty="0">
              <a:solidFill>
                <a:prstClr val="black"/>
              </a:solidFill>
              <a:latin typeface="ＭＳ Ｐゴシック" panose="020B0600070205080204" pitchFamily="50" charset="-128"/>
            </a:endParaRPr>
          </a:p>
          <a:p>
            <a:pPr algn="ctr" eaLnBrk="1" fontAlgn="auto" hangingPunct="1">
              <a:spcBef>
                <a:spcPts val="0"/>
              </a:spcBef>
              <a:spcAft>
                <a:spcPts val="0"/>
              </a:spcAft>
              <a:defRPr/>
            </a:pPr>
            <a:r>
              <a:rPr lang="ja-JP" altLang="en-US" sz="1200" b="1" dirty="0">
                <a:solidFill>
                  <a:prstClr val="black"/>
                </a:solidFill>
                <a:latin typeface="ＭＳ Ｐゴシック" panose="020B0600070205080204" pitchFamily="50" charset="-128"/>
              </a:rPr>
              <a:t>４．８０</a:t>
            </a:r>
          </a:p>
        </p:txBody>
      </p:sp>
      <p:sp>
        <p:nvSpPr>
          <p:cNvPr id="32796" name="スライド番号プレースホルダー 1">
            <a:extLst>
              <a:ext uri="{FF2B5EF4-FFF2-40B4-BE49-F238E27FC236}">
                <a16:creationId xmlns:a16="http://schemas.microsoft.com/office/drawing/2014/main" id="{0AB501DA-0D8A-49E1-A977-99FB1C995C4A}"/>
              </a:ext>
            </a:extLst>
          </p:cNvPr>
          <p:cNvSpPr>
            <a:spLocks noGrp="1"/>
          </p:cNvSpPr>
          <p:nvPr>
            <p:ph type="sldNum" sz="quarter" idx="12"/>
          </p:nvPr>
        </p:nvSpPr>
        <p:spPr bwMode="auto">
          <a:xfrm>
            <a:off x="6948488"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fld id="{2B4EA288-41DB-468C-B0C1-AD1406D160AE}" type="slidenum">
              <a:rPr lang="ja-JP" altLang="en-US" sz="1200">
                <a:solidFill>
                  <a:srgbClr val="000000"/>
                </a:solidFill>
                <a:latin typeface="Arial" panose="020B0604020202020204" pitchFamily="34" charset="0"/>
              </a:rPr>
              <a:pPr>
                <a:lnSpc>
                  <a:spcPct val="100000"/>
                </a:lnSpc>
                <a:spcBef>
                  <a:spcPct val="0"/>
                </a:spcBef>
                <a:buFontTx/>
                <a:buNone/>
              </a:pPr>
              <a:t>12</a:t>
            </a:fld>
            <a:endParaRPr lang="ja-JP" altLang="en-US" sz="120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図 3">
            <a:extLst>
              <a:ext uri="{FF2B5EF4-FFF2-40B4-BE49-F238E27FC236}">
                <a16:creationId xmlns:a16="http://schemas.microsoft.com/office/drawing/2014/main" id="{3FAF74D3-56C3-4A0E-AF37-954135C3D9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7688"/>
            <a:ext cx="8269287"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スライド番号プレースホルダー 4">
            <a:extLst>
              <a:ext uri="{FF2B5EF4-FFF2-40B4-BE49-F238E27FC236}">
                <a16:creationId xmlns:a16="http://schemas.microsoft.com/office/drawing/2014/main" id="{30964C8A-6A0B-4F90-B584-8DDE8C1F3C5E}"/>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AD12A1F-5DA7-4A8C-9675-6ACDE1C5DA3F}" type="slidenum">
              <a:rPr kumimoji="0" lang="en-US" altLang="ja-JP" sz="1200">
                <a:solidFill>
                  <a:srgbClr val="000000"/>
                </a:solidFill>
                <a:latin typeface="Arial" panose="020B0604020202020204" pitchFamily="34" charset="0"/>
              </a:rPr>
              <a:pPr>
                <a:spcBef>
                  <a:spcPct val="0"/>
                </a:spcBef>
                <a:buFontTx/>
                <a:buNone/>
              </a:pPr>
              <a:t>13</a:t>
            </a:fld>
            <a:endParaRPr kumimoji="0" lang="en-US" altLang="ja-JP" sz="1200">
              <a:solidFill>
                <a:srgbClr val="000000"/>
              </a:solidFill>
              <a:latin typeface="Arial" panose="020B0604020202020204" pitchFamily="34" charset="0"/>
            </a:endParaRPr>
          </a:p>
        </p:txBody>
      </p:sp>
      <p:sp>
        <p:nvSpPr>
          <p:cNvPr id="34820" name="AutoShape 4">
            <a:extLst>
              <a:ext uri="{FF2B5EF4-FFF2-40B4-BE49-F238E27FC236}">
                <a16:creationId xmlns:a16="http://schemas.microsoft.com/office/drawing/2014/main" id="{8265183A-FAC0-4BE7-B95E-34D5594A71D6}"/>
              </a:ext>
            </a:extLst>
          </p:cNvPr>
          <p:cNvSpPr>
            <a:spLocks noChangeArrowheads="1"/>
          </p:cNvSpPr>
          <p:nvPr/>
        </p:nvSpPr>
        <p:spPr bwMode="auto">
          <a:xfrm>
            <a:off x="1874838" y="1012825"/>
            <a:ext cx="914400" cy="431800"/>
          </a:xfrm>
          <a:prstGeom prst="leftArrow">
            <a:avLst>
              <a:gd name="adj1" fmla="val 50000"/>
              <a:gd name="adj2" fmla="val 54157"/>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34821" name="AutoShape 15">
            <a:extLst>
              <a:ext uri="{FF2B5EF4-FFF2-40B4-BE49-F238E27FC236}">
                <a16:creationId xmlns:a16="http://schemas.microsoft.com/office/drawing/2014/main" id="{70069691-F3B1-496A-9233-2D85124A2C0A}"/>
              </a:ext>
            </a:extLst>
          </p:cNvPr>
          <p:cNvSpPr>
            <a:spLocks noChangeArrowheads="1"/>
          </p:cNvSpPr>
          <p:nvPr/>
        </p:nvSpPr>
        <p:spPr bwMode="auto">
          <a:xfrm>
            <a:off x="1781175" y="3402013"/>
            <a:ext cx="1006475" cy="431800"/>
          </a:xfrm>
          <a:prstGeom prst="leftArrow">
            <a:avLst>
              <a:gd name="adj1" fmla="val 50000"/>
              <a:gd name="adj2" fmla="val 54042"/>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15" name="角丸四角形 14">
            <a:extLst>
              <a:ext uri="{FF2B5EF4-FFF2-40B4-BE49-F238E27FC236}">
                <a16:creationId xmlns:a16="http://schemas.microsoft.com/office/drawing/2014/main" id="{43AB04BB-C153-4909-A5A6-B3AB25E5E338}"/>
              </a:ext>
            </a:extLst>
          </p:cNvPr>
          <p:cNvSpPr/>
          <p:nvPr/>
        </p:nvSpPr>
        <p:spPr>
          <a:xfrm>
            <a:off x="611188" y="120650"/>
            <a:ext cx="8137525" cy="576263"/>
          </a:xfrm>
          <a:prstGeom prst="roundRect">
            <a:avLst/>
          </a:prstGeom>
          <a:solidFill>
            <a:srgbClr val="FFFF66"/>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（２）算定方式は自主算定方式／簡易算定方式の２種類あるので正しい方式を選択してください。</a:t>
            </a:r>
          </a:p>
        </p:txBody>
      </p:sp>
      <p:sp>
        <p:nvSpPr>
          <p:cNvPr id="16" name="角丸四角形 15">
            <a:extLst>
              <a:ext uri="{FF2B5EF4-FFF2-40B4-BE49-F238E27FC236}">
                <a16:creationId xmlns:a16="http://schemas.microsoft.com/office/drawing/2014/main" id="{58822DF6-E327-4144-B532-57E9C0FD9A5E}"/>
              </a:ext>
            </a:extLst>
          </p:cNvPr>
          <p:cNvSpPr/>
          <p:nvPr/>
        </p:nvSpPr>
        <p:spPr>
          <a:xfrm>
            <a:off x="5508625" y="1108075"/>
            <a:ext cx="3425825" cy="5273675"/>
          </a:xfrm>
          <a:prstGeom prst="roundRect">
            <a:avLst/>
          </a:prstGeom>
          <a:solidFill>
            <a:schemeClr val="bg1"/>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u="sng" dirty="0">
                <a:solidFill>
                  <a:srgbClr val="0000FF"/>
                </a:solidFill>
                <a:latin typeface="+mn-ea"/>
              </a:rPr>
              <a:t>基本は上段にある自主算定方式</a:t>
            </a:r>
            <a:r>
              <a:rPr lang="ja-JP" altLang="en-US" dirty="0">
                <a:latin typeface="+mn-ea"/>
              </a:rPr>
              <a:t>です。「申込用紙２」記入欄の左から３列目、③</a:t>
            </a:r>
            <a:r>
              <a:rPr lang="en-US" altLang="ja-JP" dirty="0">
                <a:solidFill>
                  <a:schemeClr val="tx1"/>
                </a:solidFill>
                <a:latin typeface="+mn-ea"/>
              </a:rPr>
              <a:t>『</a:t>
            </a:r>
            <a:r>
              <a:rPr lang="ja-JP" altLang="en-US" dirty="0">
                <a:solidFill>
                  <a:schemeClr val="tx1"/>
                </a:solidFill>
                <a:latin typeface="+mn-ea"/>
                <a:hlinkClick r:id="rId3"/>
              </a:rPr>
              <a:t>事業活動により費消した特定容器包装の量</a:t>
            </a:r>
            <a:r>
              <a:rPr lang="en-US" altLang="ja-JP" dirty="0">
                <a:solidFill>
                  <a:schemeClr val="tx1"/>
                </a:solidFill>
                <a:latin typeface="+mn-ea"/>
              </a:rPr>
              <a:t>』</a:t>
            </a:r>
            <a:r>
              <a:rPr lang="ja-JP" altLang="en-US" dirty="0">
                <a:solidFill>
                  <a:schemeClr val="tx1"/>
                </a:solidFill>
                <a:latin typeface="+mn-ea"/>
              </a:rPr>
              <a:t>（業務用に利用され、事業者から排出される分）</a:t>
            </a:r>
            <a:r>
              <a:rPr lang="ja-JP" altLang="en-US" dirty="0">
                <a:latin typeface="+mn-ea"/>
              </a:rPr>
              <a:t>が、０（ゼロ）である場合は、必ず自主算定方式で計算してください。</a:t>
            </a:r>
          </a:p>
          <a:p>
            <a:pPr>
              <a:defRPr/>
            </a:pPr>
            <a:endParaRPr lang="ja-JP" altLang="en-US" dirty="0">
              <a:latin typeface="+mn-ea"/>
            </a:endParaRPr>
          </a:p>
          <a:p>
            <a:pPr>
              <a:defRPr/>
            </a:pPr>
            <a:r>
              <a:rPr lang="ja-JP" altLang="en-US" dirty="0">
                <a:solidFill>
                  <a:prstClr val="black"/>
                </a:solidFill>
                <a:latin typeface="ＭＳ Ｐゴシック" panose="020B0600070205080204" pitchFamily="50" charset="-128"/>
              </a:rPr>
              <a:t>③</a:t>
            </a:r>
            <a:r>
              <a:rPr lang="en-US" altLang="ja-JP" dirty="0">
                <a:solidFill>
                  <a:srgbClr val="0000FF"/>
                </a:solidFill>
                <a:latin typeface="ＭＳ Ｐゴシック" panose="020B0600070205080204" pitchFamily="50" charset="-128"/>
              </a:rPr>
              <a:t>『</a:t>
            </a:r>
            <a:r>
              <a:rPr lang="ja-JP" altLang="en-US" dirty="0">
                <a:solidFill>
                  <a:srgbClr val="0000FF"/>
                </a:solidFill>
                <a:latin typeface="ＭＳ Ｐゴシック" panose="020B0600070205080204" pitchFamily="50" charset="-128"/>
              </a:rPr>
              <a:t>事業活動により費消した特定容器包装の量</a:t>
            </a:r>
            <a:r>
              <a:rPr lang="en-US" altLang="ja-JP" dirty="0">
                <a:solidFill>
                  <a:srgbClr val="0000FF"/>
                </a:solidFill>
                <a:latin typeface="ＭＳ Ｐゴシック" panose="020B0600070205080204" pitchFamily="50" charset="-128"/>
              </a:rPr>
              <a:t>』</a:t>
            </a:r>
            <a:r>
              <a:rPr lang="ja-JP" altLang="en-US" dirty="0">
                <a:latin typeface="+mn-ea"/>
              </a:rPr>
              <a:t>（業務用に利用され、事業者から排出される分）が“少なからずある”と分かっていても、</a:t>
            </a:r>
            <a:r>
              <a:rPr lang="ja-JP" altLang="en-US" u="sng" dirty="0">
                <a:solidFill>
                  <a:srgbClr val="0000FF"/>
                </a:solidFill>
                <a:latin typeface="+mn-ea"/>
              </a:rPr>
              <a:t>その量を把握することが出来ない、という場合に限り、簡易算定方式</a:t>
            </a:r>
            <a:r>
              <a:rPr lang="ja-JP" altLang="en-US" dirty="0">
                <a:latin typeface="+mn-ea"/>
              </a:rPr>
              <a:t>を用いることが出来ます。</a:t>
            </a:r>
          </a:p>
        </p:txBody>
      </p:sp>
      <p:sp>
        <p:nvSpPr>
          <p:cNvPr id="2" name="正方形/長方形 1">
            <a:extLst>
              <a:ext uri="{FF2B5EF4-FFF2-40B4-BE49-F238E27FC236}">
                <a16:creationId xmlns:a16="http://schemas.microsoft.com/office/drawing/2014/main" id="{7B9E32B4-018C-4D90-B8D3-8EE896C7D9E3}"/>
              </a:ext>
            </a:extLst>
          </p:cNvPr>
          <p:cNvSpPr/>
          <p:nvPr/>
        </p:nvSpPr>
        <p:spPr>
          <a:xfrm>
            <a:off x="3071813" y="1436688"/>
            <a:ext cx="754062" cy="170497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角丸四角形吹き出し 2">
            <a:extLst>
              <a:ext uri="{FF2B5EF4-FFF2-40B4-BE49-F238E27FC236}">
                <a16:creationId xmlns:a16="http://schemas.microsoft.com/office/drawing/2014/main" id="{4C01FEE8-6D8F-4264-B01C-A056A7F81C4F}"/>
              </a:ext>
            </a:extLst>
          </p:cNvPr>
          <p:cNvSpPr/>
          <p:nvPr/>
        </p:nvSpPr>
        <p:spPr>
          <a:xfrm>
            <a:off x="4138613" y="1709738"/>
            <a:ext cx="1166812" cy="1331912"/>
          </a:xfrm>
          <a:prstGeom prst="wedgeRoundRectCallout">
            <a:avLst>
              <a:gd name="adj1" fmla="val -74524"/>
              <a:gd name="adj2" fmla="val 10722"/>
              <a:gd name="adj3" fmla="val 16667"/>
            </a:avLst>
          </a:prstGeom>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anchor="ctr"/>
          <a:lstStyle/>
          <a:p>
            <a:pPr algn="ctr">
              <a:spcAft>
                <a:spcPts val="1200"/>
              </a:spcAft>
              <a:defRPr/>
            </a:pPr>
            <a:r>
              <a:rPr lang="ja-JP" altLang="en-US" sz="1400" b="1" i="1" dirty="0">
                <a:effectLst>
                  <a:outerShdw blurRad="38100" dist="38100" dir="2700000" algn="tl">
                    <a:srgbClr val="000000">
                      <a:alpha val="43137"/>
                    </a:srgbClr>
                  </a:outerShdw>
                </a:effectLst>
                <a:latin typeface="+mn-ea"/>
              </a:rPr>
              <a:t>自主算定</a:t>
            </a:r>
            <a:endParaRPr lang="en-US" altLang="ja-JP" sz="1400" b="1" i="1" dirty="0">
              <a:effectLst>
                <a:outerShdw blurRad="38100" dist="38100" dir="2700000" algn="tl">
                  <a:srgbClr val="000000">
                    <a:alpha val="43137"/>
                  </a:srgbClr>
                </a:outerShdw>
              </a:effectLst>
              <a:latin typeface="+mn-ea"/>
            </a:endParaRPr>
          </a:p>
          <a:p>
            <a:pPr algn="ctr">
              <a:defRPr/>
            </a:pPr>
            <a:r>
              <a:rPr lang="ja-JP" altLang="en-US" sz="1200" b="1" dirty="0">
                <a:latin typeface="+mn-ea"/>
              </a:rPr>
              <a:t>実測データや調査データがあるため記入できる</a:t>
            </a:r>
          </a:p>
        </p:txBody>
      </p:sp>
      <p:sp>
        <p:nvSpPr>
          <p:cNvPr id="20" name="角丸四角形吹き出し 19">
            <a:extLst>
              <a:ext uri="{FF2B5EF4-FFF2-40B4-BE49-F238E27FC236}">
                <a16:creationId xmlns:a16="http://schemas.microsoft.com/office/drawing/2014/main" id="{82FF3AD7-D5DF-4020-96E9-89328123460C}"/>
              </a:ext>
            </a:extLst>
          </p:cNvPr>
          <p:cNvSpPr/>
          <p:nvPr/>
        </p:nvSpPr>
        <p:spPr>
          <a:xfrm>
            <a:off x="4083050" y="4113213"/>
            <a:ext cx="1209675" cy="1331912"/>
          </a:xfrm>
          <a:prstGeom prst="wedgeRoundRectCallout">
            <a:avLst>
              <a:gd name="adj1" fmla="val -70946"/>
              <a:gd name="adj2" fmla="val 9687"/>
              <a:gd name="adj3" fmla="val 16667"/>
            </a:avLst>
          </a:prstGeom>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anchor="ctr"/>
          <a:lstStyle/>
          <a:p>
            <a:pPr algn="ctr">
              <a:spcAft>
                <a:spcPts val="1200"/>
              </a:spcAft>
              <a:defRPr/>
            </a:pPr>
            <a:r>
              <a:rPr lang="ja-JP" altLang="en-US" sz="1400" b="1" i="1" dirty="0">
                <a:effectLst>
                  <a:outerShdw blurRad="38100" dist="38100" dir="2700000" algn="tl">
                    <a:srgbClr val="000000">
                      <a:alpha val="43137"/>
                    </a:srgbClr>
                  </a:outerShdw>
                </a:effectLst>
                <a:latin typeface="+mn-ea"/>
              </a:rPr>
              <a:t>簡易算定</a:t>
            </a:r>
            <a:endParaRPr lang="en-US" altLang="ja-JP" sz="1400" b="1" i="1" dirty="0">
              <a:effectLst>
                <a:outerShdw blurRad="38100" dist="38100" dir="2700000" algn="tl">
                  <a:srgbClr val="000000">
                    <a:alpha val="43137"/>
                  </a:srgbClr>
                </a:outerShdw>
              </a:effectLst>
              <a:latin typeface="+mn-ea"/>
            </a:endParaRPr>
          </a:p>
          <a:p>
            <a:pPr algn="ctr">
              <a:defRPr/>
            </a:pPr>
            <a:r>
              <a:rPr lang="ja-JP" altLang="en-US" sz="1200" b="1" dirty="0">
                <a:latin typeface="+mn-ea"/>
              </a:rPr>
              <a:t>調査等によっても把握できないため記入できない</a:t>
            </a:r>
          </a:p>
        </p:txBody>
      </p:sp>
      <p:sp>
        <p:nvSpPr>
          <p:cNvPr id="14" name="正方形/長方形 13">
            <a:extLst>
              <a:ext uri="{FF2B5EF4-FFF2-40B4-BE49-F238E27FC236}">
                <a16:creationId xmlns:a16="http://schemas.microsoft.com/office/drawing/2014/main" id="{C556D167-5A21-4EDF-9E7A-0046B97FAF25}"/>
              </a:ext>
            </a:extLst>
          </p:cNvPr>
          <p:cNvSpPr/>
          <p:nvPr/>
        </p:nvSpPr>
        <p:spPr>
          <a:xfrm>
            <a:off x="3057525" y="3819525"/>
            <a:ext cx="754063" cy="170497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図 13">
            <a:extLst>
              <a:ext uri="{FF2B5EF4-FFF2-40B4-BE49-F238E27FC236}">
                <a16:creationId xmlns:a16="http://schemas.microsoft.com/office/drawing/2014/main" id="{3CFB7A9E-24D2-4D3D-95AF-20E6C53049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7688"/>
            <a:ext cx="8269287"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AutoShape 4">
            <a:extLst>
              <a:ext uri="{FF2B5EF4-FFF2-40B4-BE49-F238E27FC236}">
                <a16:creationId xmlns:a16="http://schemas.microsoft.com/office/drawing/2014/main" id="{441FED79-AE87-40C6-AA1C-1BD120FCC847}"/>
              </a:ext>
            </a:extLst>
          </p:cNvPr>
          <p:cNvSpPr>
            <a:spLocks noChangeArrowheads="1"/>
          </p:cNvSpPr>
          <p:nvPr/>
        </p:nvSpPr>
        <p:spPr bwMode="auto">
          <a:xfrm>
            <a:off x="1874838" y="1012825"/>
            <a:ext cx="914400" cy="431800"/>
          </a:xfrm>
          <a:prstGeom prst="leftArrow">
            <a:avLst>
              <a:gd name="adj1" fmla="val 50000"/>
              <a:gd name="adj2" fmla="val 54157"/>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35844" name="AutoShape 15">
            <a:extLst>
              <a:ext uri="{FF2B5EF4-FFF2-40B4-BE49-F238E27FC236}">
                <a16:creationId xmlns:a16="http://schemas.microsoft.com/office/drawing/2014/main" id="{EC51CD0B-D7DD-4B82-B145-B99A87213797}"/>
              </a:ext>
            </a:extLst>
          </p:cNvPr>
          <p:cNvSpPr>
            <a:spLocks noChangeArrowheads="1"/>
          </p:cNvSpPr>
          <p:nvPr/>
        </p:nvSpPr>
        <p:spPr bwMode="auto">
          <a:xfrm>
            <a:off x="1781175" y="3402013"/>
            <a:ext cx="1006475" cy="431800"/>
          </a:xfrm>
          <a:prstGeom prst="leftArrow">
            <a:avLst>
              <a:gd name="adj1" fmla="val 50000"/>
              <a:gd name="adj2" fmla="val 54042"/>
            </a:avLst>
          </a:prstGeom>
          <a:solidFill>
            <a:srgbClr val="FFFF66"/>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00" b="1">
                <a:solidFill>
                  <a:srgbClr val="000000"/>
                </a:solidFill>
                <a:latin typeface="Arial" panose="020B0604020202020204" pitchFamily="34" charset="0"/>
              </a:rPr>
              <a:t>（２）算定方法</a:t>
            </a:r>
          </a:p>
        </p:txBody>
      </p:sp>
      <p:sp>
        <p:nvSpPr>
          <p:cNvPr id="35845" name="スライド番号プレースホルダー 4">
            <a:extLst>
              <a:ext uri="{FF2B5EF4-FFF2-40B4-BE49-F238E27FC236}">
                <a16:creationId xmlns:a16="http://schemas.microsoft.com/office/drawing/2014/main" id="{90620FC0-5B72-4AC0-8CB1-76D37E042364}"/>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E34347-BD9D-442A-8963-A2927E9A2658}" type="slidenum">
              <a:rPr kumimoji="0" lang="en-US" altLang="ja-JP" sz="1200">
                <a:solidFill>
                  <a:srgbClr val="000000"/>
                </a:solidFill>
                <a:latin typeface="Arial" panose="020B0604020202020204" pitchFamily="34" charset="0"/>
              </a:rPr>
              <a:pPr>
                <a:spcBef>
                  <a:spcPct val="0"/>
                </a:spcBef>
                <a:buFontTx/>
                <a:buNone/>
              </a:pPr>
              <a:t>14</a:t>
            </a:fld>
            <a:endParaRPr kumimoji="0" lang="en-US" altLang="ja-JP" sz="1200">
              <a:solidFill>
                <a:srgbClr val="000000"/>
              </a:solidFill>
              <a:latin typeface="Arial" panose="020B0604020202020204" pitchFamily="34" charset="0"/>
            </a:endParaRPr>
          </a:p>
        </p:txBody>
      </p:sp>
      <p:sp>
        <p:nvSpPr>
          <p:cNvPr id="15" name="角丸四角形 14">
            <a:extLst>
              <a:ext uri="{FF2B5EF4-FFF2-40B4-BE49-F238E27FC236}">
                <a16:creationId xmlns:a16="http://schemas.microsoft.com/office/drawing/2014/main" id="{032FDB69-5B32-4EB7-ACF8-522388F9C46B}"/>
              </a:ext>
            </a:extLst>
          </p:cNvPr>
          <p:cNvSpPr/>
          <p:nvPr/>
        </p:nvSpPr>
        <p:spPr>
          <a:xfrm>
            <a:off x="611188" y="120650"/>
            <a:ext cx="8137525" cy="576263"/>
          </a:xfrm>
          <a:prstGeom prst="roundRect">
            <a:avLst/>
          </a:prstGeom>
          <a:solidFill>
            <a:srgbClr val="FFFF66"/>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solidFill>
                  <a:prstClr val="black"/>
                </a:solidFill>
                <a:latin typeface="ＭＳ Ｐゴシック" panose="020B0600070205080204" pitchFamily="50" charset="-128"/>
              </a:rPr>
              <a:t>（２）算定方式は自主算定方式／簡易算定方式の２種類あるので正しい方式を選択してください。</a:t>
            </a:r>
          </a:p>
        </p:txBody>
      </p:sp>
      <p:sp>
        <p:nvSpPr>
          <p:cNvPr id="2" name="正方形/長方形 1">
            <a:extLst>
              <a:ext uri="{FF2B5EF4-FFF2-40B4-BE49-F238E27FC236}">
                <a16:creationId xmlns:a16="http://schemas.microsoft.com/office/drawing/2014/main" id="{5AFD9C77-E1BD-4979-8CAF-095502829025}"/>
              </a:ext>
            </a:extLst>
          </p:cNvPr>
          <p:cNvSpPr/>
          <p:nvPr/>
        </p:nvSpPr>
        <p:spPr>
          <a:xfrm>
            <a:off x="4629150" y="1435100"/>
            <a:ext cx="806450" cy="169227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2" name="角丸四角形 11">
            <a:extLst>
              <a:ext uri="{FF2B5EF4-FFF2-40B4-BE49-F238E27FC236}">
                <a16:creationId xmlns:a16="http://schemas.microsoft.com/office/drawing/2014/main" id="{0819D195-57CA-4C48-A253-B80FC1BA8541}"/>
              </a:ext>
            </a:extLst>
          </p:cNvPr>
          <p:cNvSpPr/>
          <p:nvPr/>
        </p:nvSpPr>
        <p:spPr>
          <a:xfrm>
            <a:off x="5959475" y="1628775"/>
            <a:ext cx="2882900" cy="4024313"/>
          </a:xfrm>
          <a:prstGeom prst="roundRect">
            <a:avLst/>
          </a:prstGeom>
          <a:solidFill>
            <a:schemeClr val="bg1"/>
          </a:solid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よく見ていただくと、同じ用途でも上段の自主算定係数よりも下段の簡易算定係数が少しだけ小さいことが分かります。</a:t>
            </a:r>
            <a:endParaRPr lang="en-US" altLang="ja-JP" dirty="0">
              <a:latin typeface="+mn-ea"/>
            </a:endParaRPr>
          </a:p>
          <a:p>
            <a:pPr>
              <a:defRPr/>
            </a:pPr>
            <a:endParaRPr lang="en-US" altLang="ja-JP" dirty="0">
              <a:latin typeface="+mn-ea"/>
            </a:endParaRPr>
          </a:p>
          <a:p>
            <a:pPr>
              <a:defRPr/>
            </a:pPr>
            <a:r>
              <a:rPr lang="ja-JP" altLang="en-US" dirty="0">
                <a:latin typeface="+mn-ea"/>
              </a:rPr>
              <a:t>事業者が把握できない③</a:t>
            </a:r>
            <a:r>
              <a:rPr lang="en-US" altLang="ja-JP" dirty="0">
                <a:latin typeface="+mn-ea"/>
              </a:rPr>
              <a:t>『</a:t>
            </a:r>
            <a:r>
              <a:rPr lang="ja-JP" altLang="en-US" dirty="0">
                <a:latin typeface="+mn-ea"/>
              </a:rPr>
              <a:t>事業活動により費消した特定容器包装の量</a:t>
            </a:r>
            <a:r>
              <a:rPr lang="en-US" altLang="ja-JP" dirty="0">
                <a:latin typeface="+mn-ea"/>
              </a:rPr>
              <a:t>』</a:t>
            </a:r>
            <a:r>
              <a:rPr lang="ja-JP" altLang="en-US" dirty="0">
                <a:latin typeface="+mn-ea"/>
              </a:rPr>
              <a:t>を、国の調査結果により算出し、その分、係数を下げて控除出来るようにしているためです。</a:t>
            </a:r>
          </a:p>
        </p:txBody>
      </p:sp>
      <p:cxnSp>
        <p:nvCxnSpPr>
          <p:cNvPr id="5" name="直線矢印コネクタ 4">
            <a:extLst>
              <a:ext uri="{FF2B5EF4-FFF2-40B4-BE49-F238E27FC236}">
                <a16:creationId xmlns:a16="http://schemas.microsoft.com/office/drawing/2014/main" id="{D1A566CD-95DB-498C-9CDB-7101B7BDE824}"/>
              </a:ext>
            </a:extLst>
          </p:cNvPr>
          <p:cNvCxnSpPr/>
          <p:nvPr/>
        </p:nvCxnSpPr>
        <p:spPr>
          <a:xfrm flipH="1" flipV="1">
            <a:off x="5464175" y="2551113"/>
            <a:ext cx="495300" cy="85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AFAB0743-C1E2-4356-A599-758CF4F06EE4}"/>
              </a:ext>
            </a:extLst>
          </p:cNvPr>
          <p:cNvCxnSpPr/>
          <p:nvPr/>
        </p:nvCxnSpPr>
        <p:spPr>
          <a:xfrm flipH="1">
            <a:off x="5464175" y="4581525"/>
            <a:ext cx="495300" cy="193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8068892-1AC8-4328-A5DD-119E81E71B88}"/>
              </a:ext>
            </a:extLst>
          </p:cNvPr>
          <p:cNvSpPr/>
          <p:nvPr/>
        </p:nvSpPr>
        <p:spPr>
          <a:xfrm>
            <a:off x="4618038" y="3811588"/>
            <a:ext cx="806450" cy="169227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4">
            <a:extLst>
              <a:ext uri="{FF2B5EF4-FFF2-40B4-BE49-F238E27FC236}">
                <a16:creationId xmlns:a16="http://schemas.microsoft.com/office/drawing/2014/main" id="{1F788553-5905-4747-9BE0-DFABDF9CF2AF}"/>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ABBCD45-BB47-431A-85AA-68ED0D167A22}" type="slidenum">
              <a:rPr kumimoji="0" lang="en-US" altLang="ja-JP" sz="1200">
                <a:solidFill>
                  <a:srgbClr val="000000"/>
                </a:solidFill>
                <a:latin typeface="Arial" panose="020B0604020202020204" pitchFamily="34" charset="0"/>
              </a:rPr>
              <a:pPr>
                <a:spcBef>
                  <a:spcPct val="0"/>
                </a:spcBef>
                <a:buFontTx/>
                <a:buNone/>
              </a:pPr>
              <a:t>15</a:t>
            </a:fld>
            <a:endParaRPr kumimoji="0" lang="en-US" altLang="ja-JP" sz="1200">
              <a:solidFill>
                <a:srgbClr val="000000"/>
              </a:solidFill>
              <a:latin typeface="Arial" panose="020B0604020202020204" pitchFamily="34" charset="0"/>
            </a:endParaRPr>
          </a:p>
        </p:txBody>
      </p:sp>
      <p:sp>
        <p:nvSpPr>
          <p:cNvPr id="15" name="角丸四角形 14">
            <a:extLst>
              <a:ext uri="{FF2B5EF4-FFF2-40B4-BE49-F238E27FC236}">
                <a16:creationId xmlns:a16="http://schemas.microsoft.com/office/drawing/2014/main" id="{BDB40C2B-186D-44DD-B873-78B48B49803D}"/>
              </a:ext>
            </a:extLst>
          </p:cNvPr>
          <p:cNvSpPr/>
          <p:nvPr/>
        </p:nvSpPr>
        <p:spPr>
          <a:xfrm>
            <a:off x="611188" y="120650"/>
            <a:ext cx="8137525" cy="576263"/>
          </a:xfrm>
          <a:prstGeom prst="roundRect">
            <a:avLst/>
          </a:prstGeom>
          <a:solidFill>
            <a:srgbClr val="FFFF66"/>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solidFill>
                  <a:prstClr val="black"/>
                </a:solidFill>
                <a:latin typeface="ＭＳ Ｐゴシック" panose="020B0600070205080204" pitchFamily="50" charset="-128"/>
              </a:rPr>
              <a:t>（２）算定方式は自主算定方式／簡易算定方式の２種類あるので正しい方式を選択してください。</a:t>
            </a:r>
          </a:p>
        </p:txBody>
      </p:sp>
      <p:pic>
        <p:nvPicPr>
          <p:cNvPr id="36868" name="Picture 3" descr="no_47_page02_graph3_b">
            <a:extLst>
              <a:ext uri="{FF2B5EF4-FFF2-40B4-BE49-F238E27FC236}">
                <a16:creationId xmlns:a16="http://schemas.microsoft.com/office/drawing/2014/main" id="{35654CDA-949B-45B5-9432-2EED67EFD36D}"/>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r="26826"/>
          <a:stretch>
            <a:fillRect/>
          </a:stretch>
        </p:blipFill>
        <p:spPr>
          <a:xfrm>
            <a:off x="1116013" y="3663950"/>
            <a:ext cx="6480175" cy="287972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角丸四角形 12">
            <a:extLst>
              <a:ext uri="{FF2B5EF4-FFF2-40B4-BE49-F238E27FC236}">
                <a16:creationId xmlns:a16="http://schemas.microsoft.com/office/drawing/2014/main" id="{AF2981AD-7385-4823-A8E2-ADB274BE8930}"/>
              </a:ext>
            </a:extLst>
          </p:cNvPr>
          <p:cNvSpPr/>
          <p:nvPr/>
        </p:nvSpPr>
        <p:spPr>
          <a:xfrm>
            <a:off x="611188" y="836613"/>
            <a:ext cx="8137525" cy="2687637"/>
          </a:xfrm>
          <a:prstGeom prst="roundRect">
            <a:avLst/>
          </a:prstGeom>
          <a:solidFill>
            <a:schemeClr val="bg1"/>
          </a:solidFill>
          <a:ln>
            <a:solidFill>
              <a:srgbClr val="FFC00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400" dirty="0">
                <a:solidFill>
                  <a:srgbClr val="F79646">
                    <a:lumMod val="75000"/>
                  </a:srgbClr>
                </a:solidFill>
                <a:effectLst>
                  <a:outerShdw blurRad="38100" dist="38100" dir="2700000" algn="tl">
                    <a:srgbClr val="000000">
                      <a:alpha val="43137"/>
                    </a:srgbClr>
                  </a:outerShdw>
                </a:effectLst>
                <a:latin typeface="ＭＳ Ｐゴシック" panose="020B0600070205080204" pitchFamily="50" charset="-128"/>
              </a:rPr>
              <a:t>再商品化義務量算出の図で確認すると</a:t>
            </a:r>
            <a:endParaRPr lang="en-US" altLang="ja-JP" dirty="0">
              <a:solidFill>
                <a:prstClr val="black"/>
              </a:solidFill>
              <a:latin typeface="ＭＳ Ｐゴシック" panose="020B0600070205080204" pitchFamily="50" charset="-128"/>
            </a:endParaRPr>
          </a:p>
          <a:p>
            <a:pPr>
              <a:spcBef>
                <a:spcPts val="600"/>
              </a:spcBef>
              <a:defRPr/>
            </a:pPr>
            <a:r>
              <a:rPr lang="ja-JP" altLang="en-US" dirty="0">
                <a:solidFill>
                  <a:prstClr val="black"/>
                </a:solidFill>
                <a:latin typeface="ＭＳ Ｐゴシック" panose="020B0600070205080204" pitchFamily="50" charset="-128"/>
              </a:rPr>
              <a:t>上段の自主算定方式は、事業系分（前述の</a:t>
            </a:r>
            <a:r>
              <a:rPr lang="en-US" altLang="ja-JP" dirty="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事業活動により費消した特定容器包装の量</a:t>
            </a:r>
            <a:r>
              <a:rPr lang="en-US" altLang="ja-JP" dirty="0">
                <a:solidFill>
                  <a:prstClr val="black"/>
                </a:solidFill>
                <a:latin typeface="ＭＳ Ｐゴシック" panose="020B0600070205080204" pitchFamily="50" charset="-128"/>
              </a:rPr>
              <a:t>』</a:t>
            </a:r>
            <a:r>
              <a:rPr lang="ja-JP" altLang="en-US" dirty="0">
                <a:solidFill>
                  <a:prstClr val="black"/>
                </a:solidFill>
                <a:latin typeface="ＭＳ Ｐゴシック" panose="020B0600070205080204" pitchFamily="50" charset="-128"/>
              </a:rPr>
              <a:t>と同じ意味）を実測データや調査データを元に自社で記入し、排出見込量からマイナスする方式です。</a:t>
            </a:r>
            <a:endParaRPr lang="en-US" altLang="ja-JP" dirty="0">
              <a:solidFill>
                <a:prstClr val="black"/>
              </a:solidFill>
              <a:latin typeface="ＭＳ Ｐゴシック" panose="020B0600070205080204" pitchFamily="50" charset="-128"/>
            </a:endParaRPr>
          </a:p>
          <a:p>
            <a:pPr>
              <a:defRPr/>
            </a:pPr>
            <a:endParaRPr lang="en-US" altLang="ja-JP" dirty="0">
              <a:solidFill>
                <a:prstClr val="black"/>
              </a:solidFill>
              <a:latin typeface="ＭＳ Ｐゴシック" panose="020B0600070205080204" pitchFamily="50" charset="-128"/>
            </a:endParaRPr>
          </a:p>
          <a:p>
            <a:pPr>
              <a:defRPr/>
            </a:pPr>
            <a:r>
              <a:rPr lang="ja-JP" altLang="en-US" dirty="0">
                <a:solidFill>
                  <a:prstClr val="black"/>
                </a:solidFill>
                <a:latin typeface="ＭＳ Ｐゴシック" panose="020B0600070205080204" pitchFamily="50" charset="-128"/>
              </a:rPr>
              <a:t>下段の簡易算定方式は、事業系分が“少なからずある”と分かっていても、その量を把握することが出来ないため、国の調査を元に算出された、自主算定よりも数値が小さい簡易算定係数で、排出見込量から控除する方式です。</a:t>
            </a:r>
          </a:p>
        </p:txBody>
      </p:sp>
      <p:sp>
        <p:nvSpPr>
          <p:cNvPr id="3" name="下矢印 2">
            <a:extLst>
              <a:ext uri="{FF2B5EF4-FFF2-40B4-BE49-F238E27FC236}">
                <a16:creationId xmlns:a16="http://schemas.microsoft.com/office/drawing/2014/main" id="{CA9D3772-B454-4AE2-AC5F-D27871DF0365}"/>
              </a:ext>
            </a:extLst>
          </p:cNvPr>
          <p:cNvSpPr/>
          <p:nvPr/>
        </p:nvSpPr>
        <p:spPr>
          <a:xfrm>
            <a:off x="5422900" y="3622675"/>
            <a:ext cx="576263" cy="630238"/>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6">
            <a:extLst>
              <a:ext uri="{FF2B5EF4-FFF2-40B4-BE49-F238E27FC236}">
                <a16:creationId xmlns:a16="http://schemas.microsoft.com/office/drawing/2014/main" id="{53380276-8DA5-4C80-AD0A-BD0315651D93}"/>
              </a:ext>
            </a:extLst>
          </p:cNvPr>
          <p:cNvSpPr>
            <a:spLocks noGrp="1"/>
          </p:cNvSpPr>
          <p:nvPr>
            <p:ph type="sldNum" sz="quarter" idx="12"/>
          </p:nvPr>
        </p:nvSpPr>
        <p:spPr bwMode="auto">
          <a:xfrm>
            <a:off x="6659563" y="6381750"/>
            <a:ext cx="233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45E7DD1-A098-4C49-938C-29F078B62DC8}" type="slidenum">
              <a:rPr lang="en-US" altLang="ja-JP" sz="1200">
                <a:solidFill>
                  <a:srgbClr val="000000"/>
                </a:solidFill>
                <a:latin typeface="Arial" panose="020B0604020202020204" pitchFamily="34" charset="0"/>
              </a:rPr>
              <a:pPr>
                <a:spcBef>
                  <a:spcPct val="0"/>
                </a:spcBef>
                <a:buFontTx/>
                <a:buNone/>
              </a:pPr>
              <a:t>16</a:t>
            </a:fld>
            <a:endParaRPr lang="en-US" altLang="ja-JP" sz="1200">
              <a:solidFill>
                <a:srgbClr val="000000"/>
              </a:solidFill>
              <a:latin typeface="Arial" panose="020B0604020202020204" pitchFamily="34" charset="0"/>
            </a:endParaRPr>
          </a:p>
        </p:txBody>
      </p:sp>
      <p:sp>
        <p:nvSpPr>
          <p:cNvPr id="17411" name="Rectangle 2">
            <a:extLst>
              <a:ext uri="{FF2B5EF4-FFF2-40B4-BE49-F238E27FC236}">
                <a16:creationId xmlns:a16="http://schemas.microsoft.com/office/drawing/2014/main" id="{6DED866E-D7E0-4BA1-B45E-93EC9E11E6D4}"/>
              </a:ext>
            </a:extLst>
          </p:cNvPr>
          <p:cNvSpPr>
            <a:spLocks noGrp="1" noChangeArrowheads="1"/>
          </p:cNvSpPr>
          <p:nvPr>
            <p:ph type="title"/>
          </p:nvPr>
        </p:nvSpPr>
        <p:spPr>
          <a:xfrm>
            <a:off x="539750" y="130175"/>
            <a:ext cx="8064500" cy="706438"/>
          </a:xfrm>
        </p:spPr>
        <p:txBody>
          <a:bodyPr/>
          <a:lstStyle/>
          <a:p>
            <a:pPr eaLnBrk="1" hangingPunct="1">
              <a:defRPr/>
            </a:pPr>
            <a:r>
              <a:rPr lang="ja-JP" altLang="en-US" sz="2800" dirty="0">
                <a:latin typeface="+mj-ea"/>
              </a:rPr>
              <a:t>ご参考；実施委託料金の算定方法について</a:t>
            </a:r>
          </a:p>
        </p:txBody>
      </p:sp>
      <p:pic>
        <p:nvPicPr>
          <p:cNvPr id="37892" name="Picture 3" descr="no_47_page02_graph3_b">
            <a:extLst>
              <a:ext uri="{FF2B5EF4-FFF2-40B4-BE49-F238E27FC236}">
                <a16:creationId xmlns:a16="http://schemas.microsoft.com/office/drawing/2014/main" id="{E5A5B254-5B73-4B0D-88DB-A67CE4AF2DF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2924175"/>
            <a:ext cx="8856662" cy="287972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Rectangle 4">
            <a:extLst>
              <a:ext uri="{FF2B5EF4-FFF2-40B4-BE49-F238E27FC236}">
                <a16:creationId xmlns:a16="http://schemas.microsoft.com/office/drawing/2014/main" id="{D415623B-D221-4E79-B9C7-693519DF31A0}"/>
              </a:ext>
            </a:extLst>
          </p:cNvPr>
          <p:cNvSpPr>
            <a:spLocks noChangeArrowheads="1"/>
          </p:cNvSpPr>
          <p:nvPr/>
        </p:nvSpPr>
        <p:spPr bwMode="auto">
          <a:xfrm>
            <a:off x="827088" y="1023938"/>
            <a:ext cx="777716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dirty="0">
                <a:solidFill>
                  <a:prstClr val="black"/>
                </a:solidFill>
                <a:latin typeface="+mn-ea"/>
                <a:ea typeface="+mn-ea"/>
              </a:rPr>
              <a:t>特定事業者の皆さまにご負担いただく金額は、</a:t>
            </a:r>
            <a:endParaRPr lang="en-US" altLang="ja-JP" sz="2000" dirty="0">
              <a:solidFill>
                <a:prstClr val="black"/>
              </a:solidFill>
              <a:latin typeface="+mn-ea"/>
              <a:ea typeface="+mn-ea"/>
            </a:endParaRPr>
          </a:p>
          <a:p>
            <a:pPr eaLnBrk="1" hangingPunct="1">
              <a:spcBef>
                <a:spcPts val="600"/>
              </a:spcBef>
              <a:buFontTx/>
              <a:buNone/>
              <a:defRPr/>
            </a:pPr>
            <a:r>
              <a:rPr lang="ja-JP" altLang="en-US" sz="2000" u="sng" dirty="0">
                <a:solidFill>
                  <a:prstClr val="black"/>
                </a:solidFill>
                <a:latin typeface="+mn-ea"/>
                <a:ea typeface="+mn-ea"/>
              </a:rPr>
              <a:t>「排出見込量　Ⓐ」</a:t>
            </a:r>
            <a:r>
              <a:rPr lang="en-US" altLang="ja-JP" sz="2000" u="sng" dirty="0">
                <a:solidFill>
                  <a:prstClr val="black"/>
                </a:solidFill>
                <a:latin typeface="+mn-ea"/>
                <a:ea typeface="+mn-ea"/>
              </a:rPr>
              <a:t>×</a:t>
            </a:r>
            <a:r>
              <a:rPr lang="ja-JP" altLang="en-US" sz="2000" u="sng" dirty="0">
                <a:solidFill>
                  <a:prstClr val="black"/>
                </a:solidFill>
                <a:latin typeface="+mn-ea"/>
                <a:ea typeface="+mn-ea"/>
              </a:rPr>
              <a:t>「算定係数　Ⓑ」</a:t>
            </a:r>
            <a:r>
              <a:rPr lang="en-US" altLang="ja-JP" sz="2000" u="sng" dirty="0">
                <a:solidFill>
                  <a:prstClr val="black"/>
                </a:solidFill>
                <a:latin typeface="+mn-ea"/>
                <a:ea typeface="+mn-ea"/>
              </a:rPr>
              <a:t>×</a:t>
            </a:r>
            <a:r>
              <a:rPr lang="ja-JP" altLang="en-US" sz="2000" u="sng" dirty="0">
                <a:solidFill>
                  <a:prstClr val="black"/>
                </a:solidFill>
                <a:latin typeface="+mn-ea"/>
                <a:ea typeface="+mn-ea"/>
              </a:rPr>
              <a:t>「委託単価　Ⓒ」</a:t>
            </a:r>
            <a:r>
              <a:rPr lang="ja-JP" altLang="en-US" sz="2000" dirty="0">
                <a:solidFill>
                  <a:prstClr val="black"/>
                </a:solidFill>
                <a:latin typeface="+mn-ea"/>
                <a:ea typeface="+mn-ea"/>
              </a:rPr>
              <a:t>で計算します。</a:t>
            </a:r>
            <a:endParaRPr lang="en-US" altLang="ja-JP" sz="2000" dirty="0">
              <a:solidFill>
                <a:prstClr val="black"/>
              </a:solidFill>
              <a:latin typeface="+mn-ea"/>
              <a:ea typeface="+mn-ea"/>
            </a:endParaRPr>
          </a:p>
          <a:p>
            <a:pPr eaLnBrk="1" hangingPunct="1">
              <a:spcBef>
                <a:spcPts val="600"/>
              </a:spcBef>
              <a:buFontTx/>
              <a:buNone/>
              <a:defRPr/>
            </a:pPr>
            <a:endParaRPr lang="en-US" altLang="ja-JP" sz="800" dirty="0">
              <a:solidFill>
                <a:prstClr val="black"/>
              </a:solidFill>
              <a:latin typeface="Arial" panose="020B0604020202020204" pitchFamily="34" charset="0"/>
            </a:endParaRPr>
          </a:p>
          <a:p>
            <a:pPr eaLnBrk="1" hangingPunct="1">
              <a:spcBef>
                <a:spcPct val="0"/>
              </a:spcBef>
              <a:buFontTx/>
              <a:buNone/>
              <a:defRPr/>
            </a:pPr>
            <a:r>
              <a:rPr lang="ja-JP" altLang="en-US" sz="1600" dirty="0">
                <a:solidFill>
                  <a:prstClr val="black"/>
                </a:solidFill>
                <a:latin typeface="+mn-ea"/>
                <a:ea typeface="+mn-ea"/>
              </a:rPr>
              <a:t>・「排出見込量」は事業者が、「算定係数」は国が、「委託単価」は協会が算出します。</a:t>
            </a:r>
            <a:endParaRPr lang="en-US" altLang="ja-JP" sz="1600" dirty="0">
              <a:solidFill>
                <a:prstClr val="black"/>
              </a:solidFill>
              <a:latin typeface="+mn-ea"/>
              <a:ea typeface="+mn-ea"/>
            </a:endParaRPr>
          </a:p>
          <a:p>
            <a:pPr eaLnBrk="1" hangingPunct="1">
              <a:spcBef>
                <a:spcPct val="0"/>
              </a:spcBef>
              <a:buFontTx/>
              <a:buNone/>
              <a:defRPr/>
            </a:pPr>
            <a:r>
              <a:rPr lang="ja-JP" altLang="en-US" sz="1600" dirty="0">
                <a:solidFill>
                  <a:prstClr val="black"/>
                </a:solidFill>
                <a:latin typeface="+mn-ea"/>
                <a:ea typeface="+mn-ea"/>
              </a:rPr>
              <a:t>・計算方法は前述の通り、自主と簡易の２通り。</a:t>
            </a:r>
            <a:r>
              <a:rPr lang="ja-JP" altLang="en-US" sz="1600" u="sng" dirty="0">
                <a:solidFill>
                  <a:prstClr val="black"/>
                </a:solidFill>
                <a:latin typeface="+mn-ea"/>
                <a:ea typeface="+mn-ea"/>
              </a:rPr>
              <a:t>事業系分</a:t>
            </a:r>
            <a:r>
              <a:rPr lang="ja-JP" altLang="en-US" sz="1600" dirty="0">
                <a:solidFill>
                  <a:prstClr val="black"/>
                </a:solidFill>
                <a:latin typeface="+mn-ea"/>
                <a:ea typeface="+mn-ea"/>
              </a:rPr>
              <a:t>の販売状況とデータの取得状況により選択します。</a:t>
            </a:r>
          </a:p>
        </p:txBody>
      </p:sp>
      <p:sp>
        <p:nvSpPr>
          <p:cNvPr id="37894" name="テキスト ボックス 2">
            <a:extLst>
              <a:ext uri="{FF2B5EF4-FFF2-40B4-BE49-F238E27FC236}">
                <a16:creationId xmlns:a16="http://schemas.microsoft.com/office/drawing/2014/main" id="{7CA497FC-33A1-4FD6-9A56-7662A7EC389A}"/>
              </a:ext>
            </a:extLst>
          </p:cNvPr>
          <p:cNvSpPr txBox="1">
            <a:spLocks noChangeArrowheads="1"/>
          </p:cNvSpPr>
          <p:nvPr/>
        </p:nvSpPr>
        <p:spPr bwMode="auto">
          <a:xfrm>
            <a:off x="3276600" y="3860800"/>
            <a:ext cx="719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a:latin typeface="Arial" panose="020B0604020202020204" pitchFamily="34" charset="0"/>
              </a:rPr>
              <a:t>Ⓐ</a:t>
            </a:r>
          </a:p>
        </p:txBody>
      </p:sp>
      <p:sp>
        <p:nvSpPr>
          <p:cNvPr id="37895" name="テキスト ボックス 7">
            <a:extLst>
              <a:ext uri="{FF2B5EF4-FFF2-40B4-BE49-F238E27FC236}">
                <a16:creationId xmlns:a16="http://schemas.microsoft.com/office/drawing/2014/main" id="{C99D5701-5C44-4B58-8911-36DDB4B9B3B5}"/>
              </a:ext>
            </a:extLst>
          </p:cNvPr>
          <p:cNvSpPr txBox="1">
            <a:spLocks noChangeArrowheads="1"/>
          </p:cNvSpPr>
          <p:nvPr/>
        </p:nvSpPr>
        <p:spPr bwMode="auto">
          <a:xfrm>
            <a:off x="5724525" y="3860800"/>
            <a:ext cx="719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a:latin typeface="Arial" panose="020B0604020202020204" pitchFamily="34" charset="0"/>
              </a:rPr>
              <a:t>Ⓑ</a:t>
            </a:r>
          </a:p>
        </p:txBody>
      </p:sp>
      <p:sp>
        <p:nvSpPr>
          <p:cNvPr id="37896" name="テキスト ボックス 8">
            <a:extLst>
              <a:ext uri="{FF2B5EF4-FFF2-40B4-BE49-F238E27FC236}">
                <a16:creationId xmlns:a16="http://schemas.microsoft.com/office/drawing/2014/main" id="{5C41F7B5-EF95-41D1-95A2-A74DE3757F8C}"/>
              </a:ext>
            </a:extLst>
          </p:cNvPr>
          <p:cNvSpPr txBox="1">
            <a:spLocks noChangeArrowheads="1"/>
          </p:cNvSpPr>
          <p:nvPr/>
        </p:nvSpPr>
        <p:spPr bwMode="auto">
          <a:xfrm>
            <a:off x="7019925" y="3860800"/>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a:latin typeface="Arial" panose="020B0604020202020204" pitchFamily="34" charset="0"/>
              </a:rPr>
              <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a:extLst>
              <a:ext uri="{FF2B5EF4-FFF2-40B4-BE49-F238E27FC236}">
                <a16:creationId xmlns:a16="http://schemas.microsoft.com/office/drawing/2014/main" id="{F8B1A981-979D-4F16-963E-5A43748BA649}"/>
              </a:ext>
            </a:extLst>
          </p:cNvPr>
          <p:cNvSpPr>
            <a:spLocks noGrp="1"/>
          </p:cNvSpPr>
          <p:nvPr>
            <p:ph type="ctrTitle"/>
          </p:nvPr>
        </p:nvSpPr>
        <p:spPr>
          <a:xfrm>
            <a:off x="1822450" y="146050"/>
            <a:ext cx="5507038" cy="722313"/>
          </a:xfrm>
        </p:spPr>
        <p:txBody>
          <a:bodyPr/>
          <a:lstStyle/>
          <a:p>
            <a:pPr>
              <a:defRPr/>
            </a:pPr>
            <a:r>
              <a:rPr lang="ja-JP" altLang="en-US" sz="2800" dirty="0">
                <a:latin typeface="+mn-ea"/>
                <a:ea typeface="+mn-ea"/>
              </a:rPr>
              <a:t>ご参考；排出見込量　Ⓐ　について</a:t>
            </a:r>
          </a:p>
        </p:txBody>
      </p:sp>
      <p:sp>
        <p:nvSpPr>
          <p:cNvPr id="38915" name="正方形/長方形 3">
            <a:extLst>
              <a:ext uri="{FF2B5EF4-FFF2-40B4-BE49-F238E27FC236}">
                <a16:creationId xmlns:a16="http://schemas.microsoft.com/office/drawing/2014/main" id="{D9EBB5DC-934E-46E8-BD54-AB1A31EAE228}"/>
              </a:ext>
            </a:extLst>
          </p:cNvPr>
          <p:cNvSpPr>
            <a:spLocks noChangeArrowheads="1"/>
          </p:cNvSpPr>
          <p:nvPr/>
        </p:nvSpPr>
        <p:spPr bwMode="auto">
          <a:xfrm>
            <a:off x="827088" y="908050"/>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特定事業者が利用・製造等する容器包装のうち、当該年度に家庭から排出されると見込まれる量です。</a:t>
            </a:r>
          </a:p>
        </p:txBody>
      </p:sp>
      <p:grpSp>
        <p:nvGrpSpPr>
          <p:cNvPr id="38916" name="グループ化 2">
            <a:extLst>
              <a:ext uri="{FF2B5EF4-FFF2-40B4-BE49-F238E27FC236}">
                <a16:creationId xmlns:a16="http://schemas.microsoft.com/office/drawing/2014/main" id="{46CC2F63-27E8-4518-942D-EC8252CE1F20}"/>
              </a:ext>
            </a:extLst>
          </p:cNvPr>
          <p:cNvGrpSpPr>
            <a:grpSpLocks/>
          </p:cNvGrpSpPr>
          <p:nvPr/>
        </p:nvGrpSpPr>
        <p:grpSpPr bwMode="auto">
          <a:xfrm>
            <a:off x="827088" y="2022475"/>
            <a:ext cx="7489825" cy="901700"/>
            <a:chOff x="827584" y="2021900"/>
            <a:chExt cx="7488832" cy="903044"/>
          </a:xfrm>
        </p:grpSpPr>
        <p:sp>
          <p:nvSpPr>
            <p:cNvPr id="21" name="角丸四角形 20">
              <a:extLst>
                <a:ext uri="{FF2B5EF4-FFF2-40B4-BE49-F238E27FC236}">
                  <a16:creationId xmlns:a16="http://schemas.microsoft.com/office/drawing/2014/main" id="{1F33A605-04C8-4968-A16C-AA5D360E0CCB}"/>
                </a:ext>
              </a:extLst>
            </p:cNvPr>
            <p:cNvSpPr/>
            <p:nvPr/>
          </p:nvSpPr>
          <p:spPr>
            <a:xfrm>
              <a:off x="827584" y="2021900"/>
              <a:ext cx="7488832" cy="903044"/>
            </a:xfrm>
            <a:prstGeom prst="roundRect">
              <a:avLst/>
            </a:prstGeom>
            <a:solidFill>
              <a:schemeClr val="bg1">
                <a:lumMod val="8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eaLnBrk="1" hangingPunct="1">
                <a:defRPr/>
              </a:pPr>
              <a:r>
                <a:rPr lang="ja-JP" altLang="en-US" dirty="0">
                  <a:solidFill>
                    <a:schemeClr val="tx1"/>
                  </a:solidFill>
                </a:rPr>
                <a:t>排出見込量</a:t>
              </a:r>
            </a:p>
          </p:txBody>
        </p:sp>
        <p:grpSp>
          <p:nvGrpSpPr>
            <p:cNvPr id="38930" name="グループ化 13">
              <a:extLst>
                <a:ext uri="{FF2B5EF4-FFF2-40B4-BE49-F238E27FC236}">
                  <a16:creationId xmlns:a16="http://schemas.microsoft.com/office/drawing/2014/main" id="{FB67207F-5FDB-4C66-AEF5-3E90B96E8110}"/>
                </a:ext>
              </a:extLst>
            </p:cNvPr>
            <p:cNvGrpSpPr>
              <a:grpSpLocks/>
            </p:cNvGrpSpPr>
            <p:nvPr/>
          </p:nvGrpSpPr>
          <p:grpSpPr bwMode="auto">
            <a:xfrm>
              <a:off x="1064297" y="2084577"/>
              <a:ext cx="6984776" cy="470996"/>
              <a:chOff x="1043608" y="2156585"/>
              <a:chExt cx="6984776" cy="470996"/>
            </a:xfrm>
          </p:grpSpPr>
          <p:sp>
            <p:nvSpPr>
              <p:cNvPr id="8" name="正方形/長方形 7">
                <a:extLst>
                  <a:ext uri="{FF2B5EF4-FFF2-40B4-BE49-F238E27FC236}">
                    <a16:creationId xmlns:a16="http://schemas.microsoft.com/office/drawing/2014/main" id="{6F2A5AE9-0DF4-4D70-ABD7-BAB4B75A3DE5}"/>
                  </a:ext>
                </a:extLst>
              </p:cNvPr>
              <p:cNvSpPr/>
              <p:nvPr/>
            </p:nvSpPr>
            <p:spPr>
              <a:xfrm>
                <a:off x="1043401" y="2203609"/>
                <a:ext cx="2952359" cy="36089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rPr>
                  <a:t>販売した商品に使った容器包装</a:t>
                </a:r>
              </a:p>
            </p:txBody>
          </p:sp>
          <p:sp>
            <p:nvSpPr>
              <p:cNvPr id="9" name="正方形/長方形 8">
                <a:extLst>
                  <a:ext uri="{FF2B5EF4-FFF2-40B4-BE49-F238E27FC236}">
                    <a16:creationId xmlns:a16="http://schemas.microsoft.com/office/drawing/2014/main" id="{4C77EEDF-F4D3-49D8-8DE2-5B21AFAF7663}"/>
                  </a:ext>
                </a:extLst>
              </p:cNvPr>
              <p:cNvSpPr/>
              <p:nvPr/>
            </p:nvSpPr>
            <p:spPr>
              <a:xfrm>
                <a:off x="4571946" y="2203609"/>
                <a:ext cx="1441259" cy="36089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rPr>
                  <a:t>自主回収分</a:t>
                </a:r>
              </a:p>
            </p:txBody>
          </p:sp>
          <p:sp>
            <p:nvSpPr>
              <p:cNvPr id="10" name="正方形/長方形 9">
                <a:extLst>
                  <a:ext uri="{FF2B5EF4-FFF2-40B4-BE49-F238E27FC236}">
                    <a16:creationId xmlns:a16="http://schemas.microsoft.com/office/drawing/2014/main" id="{62E62743-01B7-4279-9D10-E23CD6AEF2FD}"/>
                  </a:ext>
                </a:extLst>
              </p:cNvPr>
              <p:cNvSpPr/>
              <p:nvPr/>
            </p:nvSpPr>
            <p:spPr>
              <a:xfrm>
                <a:off x="6589391" y="2203609"/>
                <a:ext cx="1439672" cy="360899"/>
              </a:xfrm>
              <a:prstGeom prst="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rgbClr val="00B0F0"/>
                    </a:solidFill>
                  </a:rPr>
                  <a:t>事業系分</a:t>
                </a:r>
              </a:p>
            </p:txBody>
          </p:sp>
          <p:sp>
            <p:nvSpPr>
              <p:cNvPr id="38934" name="テキスト ボックス 10">
                <a:extLst>
                  <a:ext uri="{FF2B5EF4-FFF2-40B4-BE49-F238E27FC236}">
                    <a16:creationId xmlns:a16="http://schemas.microsoft.com/office/drawing/2014/main" id="{A5BD3CA7-BF6E-4B2B-8337-61873F8813EC}"/>
                  </a:ext>
                </a:extLst>
              </p:cNvPr>
              <p:cNvSpPr txBox="1">
                <a:spLocks noChangeArrowheads="1"/>
              </p:cNvSpPr>
              <p:nvPr/>
            </p:nvSpPr>
            <p:spPr bwMode="auto">
              <a:xfrm>
                <a:off x="4030620" y="2165916"/>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a:t>
                </a:r>
              </a:p>
            </p:txBody>
          </p:sp>
          <p:sp>
            <p:nvSpPr>
              <p:cNvPr id="38935" name="テキスト ボックス 11">
                <a:extLst>
                  <a:ext uri="{FF2B5EF4-FFF2-40B4-BE49-F238E27FC236}">
                    <a16:creationId xmlns:a16="http://schemas.microsoft.com/office/drawing/2014/main" id="{2C5DB988-A1DB-4679-994D-99EF64E40019}"/>
                  </a:ext>
                </a:extLst>
              </p:cNvPr>
              <p:cNvSpPr txBox="1">
                <a:spLocks noChangeArrowheads="1"/>
              </p:cNvSpPr>
              <p:nvPr/>
            </p:nvSpPr>
            <p:spPr bwMode="auto">
              <a:xfrm>
                <a:off x="6049484" y="2156585"/>
                <a:ext cx="504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Arial" panose="020B0604020202020204" pitchFamily="34" charset="0"/>
                  </a:rPr>
                  <a:t>－</a:t>
                </a:r>
              </a:p>
            </p:txBody>
          </p:sp>
        </p:grpSp>
      </p:grpSp>
      <p:sp>
        <p:nvSpPr>
          <p:cNvPr id="16" name="正方形/長方形 15">
            <a:extLst>
              <a:ext uri="{FF2B5EF4-FFF2-40B4-BE49-F238E27FC236}">
                <a16:creationId xmlns:a16="http://schemas.microsoft.com/office/drawing/2014/main" id="{1519717B-D311-442C-BCD7-6C3DE41B0C41}"/>
              </a:ext>
            </a:extLst>
          </p:cNvPr>
          <p:cNvSpPr/>
          <p:nvPr/>
        </p:nvSpPr>
        <p:spPr>
          <a:xfrm>
            <a:off x="739775" y="1714500"/>
            <a:ext cx="2544763" cy="339725"/>
          </a:xfrm>
          <a:prstGeom prst="rect">
            <a:avLst/>
          </a:prstGeom>
        </p:spPr>
        <p:txBody>
          <a:bodyPr wrap="none">
            <a:spAutoFit/>
          </a:bodyPr>
          <a:lstStyle/>
          <a:p>
            <a:pPr eaLnBrk="1" hangingPunct="1">
              <a:defRPr/>
            </a:pPr>
            <a:r>
              <a:rPr lang="en-US" altLang="ja-JP" sz="1600" b="1" dirty="0">
                <a:latin typeface="+mn-ea"/>
              </a:rPr>
              <a:t>【</a:t>
            </a:r>
            <a:r>
              <a:rPr lang="ja-JP" altLang="en-US" sz="1600" b="1" dirty="0">
                <a:latin typeface="+mn-ea"/>
              </a:rPr>
              <a:t>例：自主算定方式の場合</a:t>
            </a:r>
            <a:r>
              <a:rPr lang="en-US" altLang="ja-JP" sz="1600" b="1" dirty="0">
                <a:latin typeface="+mn-ea"/>
              </a:rPr>
              <a:t>】</a:t>
            </a:r>
          </a:p>
        </p:txBody>
      </p:sp>
      <p:sp>
        <p:nvSpPr>
          <p:cNvPr id="17" name="正方形/長方形 16">
            <a:extLst>
              <a:ext uri="{FF2B5EF4-FFF2-40B4-BE49-F238E27FC236}">
                <a16:creationId xmlns:a16="http://schemas.microsoft.com/office/drawing/2014/main" id="{69619716-6E88-49F5-B275-C05C7CF34E29}"/>
              </a:ext>
            </a:extLst>
          </p:cNvPr>
          <p:cNvSpPr/>
          <p:nvPr/>
        </p:nvSpPr>
        <p:spPr>
          <a:xfrm>
            <a:off x="827088" y="5930900"/>
            <a:ext cx="7777162" cy="738188"/>
          </a:xfrm>
          <a:prstGeom prst="rect">
            <a:avLst/>
          </a:prstGeom>
        </p:spPr>
        <p:txBody>
          <a:bodyPr>
            <a:spAutoFit/>
          </a:bodyPr>
          <a:lstStyle/>
          <a:p>
            <a:pPr eaLnBrk="1" hangingPunct="1">
              <a:defRPr/>
            </a:pPr>
            <a:r>
              <a:rPr lang="en-US" altLang="ja-JP" sz="1400" b="1" dirty="0">
                <a:latin typeface="+mn-ea"/>
              </a:rPr>
              <a:t>※</a:t>
            </a:r>
            <a:r>
              <a:rPr lang="ja-JP" altLang="en-US" sz="1400" b="1" dirty="0">
                <a:latin typeface="+mn-ea"/>
              </a:rPr>
              <a:t>詳細は「</a:t>
            </a:r>
            <a:r>
              <a:rPr lang="ja-JP" altLang="en-US" sz="1400" b="1" dirty="0">
                <a:latin typeface="+mn-ea"/>
                <a:hlinkClick r:id="rId2"/>
              </a:rPr>
              <a:t>特定事業者による容器包装廃棄物として排出される見込量の算定のためのガイドライン</a:t>
            </a:r>
            <a:endParaRPr lang="en-US" altLang="ja-JP" sz="1400" b="1" dirty="0">
              <a:latin typeface="+mn-ea"/>
              <a:hlinkClick r:id="rId2"/>
            </a:endParaRPr>
          </a:p>
          <a:p>
            <a:pPr eaLnBrk="1" hangingPunct="1">
              <a:defRPr/>
            </a:pPr>
            <a:r>
              <a:rPr lang="ja-JP" altLang="en-US" sz="1400" b="1" dirty="0">
                <a:latin typeface="+mn-ea"/>
                <a:hlinkClick r:id="rId2"/>
              </a:rPr>
              <a:t>　　（国が作成）</a:t>
            </a:r>
            <a:r>
              <a:rPr lang="ja-JP" altLang="en-US" sz="1400" b="1" dirty="0">
                <a:latin typeface="+mn-ea"/>
              </a:rPr>
              <a:t>」または「</a:t>
            </a:r>
            <a:r>
              <a:rPr lang="ja-JP" altLang="en-US" sz="1400" b="1" dirty="0">
                <a:latin typeface="+mn-ea"/>
                <a:hlinkClick r:id="rId3"/>
              </a:rPr>
              <a:t>帳簿作成ガイドライン（当協会が作成）</a:t>
            </a:r>
            <a:r>
              <a:rPr lang="ja-JP" altLang="en-US" sz="1400" b="1" dirty="0">
                <a:latin typeface="+mn-ea"/>
              </a:rPr>
              <a:t>」をご参照下さい。</a:t>
            </a:r>
            <a:endParaRPr lang="en-US" altLang="ja-JP" sz="1400" b="1" dirty="0">
              <a:latin typeface="+mn-ea"/>
            </a:endParaRPr>
          </a:p>
          <a:p>
            <a:pPr eaLnBrk="1" hangingPunct="1">
              <a:defRPr/>
            </a:pPr>
            <a:r>
              <a:rPr lang="ja-JP" altLang="en-US" sz="1400" b="1" dirty="0">
                <a:latin typeface="+mn-ea"/>
              </a:rPr>
              <a:t>　　いずれも当協会ＨＰに掲載しています。</a:t>
            </a:r>
          </a:p>
        </p:txBody>
      </p:sp>
      <p:graphicFrame>
        <p:nvGraphicFramePr>
          <p:cNvPr id="20" name="表 19">
            <a:extLst>
              <a:ext uri="{FF2B5EF4-FFF2-40B4-BE49-F238E27FC236}">
                <a16:creationId xmlns:a16="http://schemas.microsoft.com/office/drawing/2014/main" id="{4BE4E5E6-9012-469A-8626-4192CF31BE5D}"/>
              </a:ext>
            </a:extLst>
          </p:cNvPr>
          <p:cNvGraphicFramePr>
            <a:graphicFrameLocks noGrp="1"/>
          </p:cNvGraphicFramePr>
          <p:nvPr/>
        </p:nvGraphicFramePr>
        <p:xfrm>
          <a:off x="539750" y="3103563"/>
          <a:ext cx="8208963" cy="1920875"/>
        </p:xfrm>
        <a:graphic>
          <a:graphicData uri="http://schemas.openxmlformats.org/drawingml/2006/table">
            <a:tbl>
              <a:tblPr firstRow="1" bandRow="1">
                <a:tableStyleId>{616DA210-FB5B-4158-B5E0-FEB733F419BA}</a:tableStyleId>
              </a:tblPr>
              <a:tblGrid>
                <a:gridCol w="1552484">
                  <a:extLst>
                    <a:ext uri="{9D8B030D-6E8A-4147-A177-3AD203B41FA5}">
                      <a16:colId xmlns:a16="http://schemas.microsoft.com/office/drawing/2014/main" val="20000"/>
                    </a:ext>
                  </a:extLst>
                </a:gridCol>
                <a:gridCol w="6656479">
                  <a:extLst>
                    <a:ext uri="{9D8B030D-6E8A-4147-A177-3AD203B41FA5}">
                      <a16:colId xmlns:a16="http://schemas.microsoft.com/office/drawing/2014/main" val="20001"/>
                    </a:ext>
                  </a:extLst>
                </a:gridCol>
              </a:tblGrid>
              <a:tr h="1920875">
                <a:tc>
                  <a:txBody>
                    <a:bodyPr/>
                    <a:lstStyle/>
                    <a:p>
                      <a:r>
                        <a:rPr kumimoji="1" lang="ja-JP" altLang="en-US" sz="1800" b="0" dirty="0">
                          <a:latin typeface="+mn-ea"/>
                          <a:ea typeface="+mn-ea"/>
                        </a:rPr>
                        <a:t>算出方法</a:t>
                      </a:r>
                      <a:endParaRPr kumimoji="1" lang="en-US" altLang="ja-JP" sz="1800" b="0" dirty="0">
                        <a:latin typeface="+mn-ea"/>
                        <a:ea typeface="+mn-ea"/>
                      </a:endParaRPr>
                    </a:p>
                    <a:p>
                      <a:endParaRPr kumimoji="1" lang="en-US" altLang="ja-JP" sz="1800" b="0" dirty="0">
                        <a:latin typeface="+mn-ea"/>
                        <a:ea typeface="+mn-ea"/>
                      </a:endParaRPr>
                    </a:p>
                    <a:p>
                      <a:r>
                        <a:rPr kumimoji="1" lang="ja-JP" altLang="en-US" sz="1200" b="1" dirty="0">
                          <a:latin typeface="+mn-ea"/>
                          <a:ea typeface="+mn-ea"/>
                        </a:rPr>
                        <a:t>販売個数</a:t>
                      </a:r>
                      <a:r>
                        <a:rPr kumimoji="1" lang="en-US" altLang="ja-JP" sz="1200" b="1" dirty="0">
                          <a:latin typeface="+mn-ea"/>
                          <a:ea typeface="+mn-ea"/>
                        </a:rPr>
                        <a:t>×</a:t>
                      </a:r>
                    </a:p>
                    <a:p>
                      <a:r>
                        <a:rPr kumimoji="1" lang="ja-JP" altLang="en-US" sz="1200" b="1" dirty="0">
                          <a:latin typeface="+mn-ea"/>
                          <a:ea typeface="+mn-ea"/>
                        </a:rPr>
                        <a:t>１個（枚）当たり重量</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2400"/>
                        </a:lnSpc>
                      </a:pPr>
                      <a:r>
                        <a:rPr kumimoji="1" lang="ja-JP" altLang="en-US" sz="1800" b="0" dirty="0">
                          <a:latin typeface="+mn-ea"/>
                          <a:ea typeface="+mn-ea"/>
                        </a:rPr>
                        <a:t>販売した個数が確定している直近の事業年度（算定基準決算年月）の実績値（１年間分）をベースに特定事業者が帳簿を活用して計算します（回収した量（＊</a:t>
                      </a:r>
                      <a:r>
                        <a:rPr kumimoji="1" lang="en-US" altLang="ja-JP" sz="1800" b="0" dirty="0">
                          <a:latin typeface="+mn-ea"/>
                          <a:ea typeface="+mn-ea"/>
                        </a:rPr>
                        <a:t>1</a:t>
                      </a:r>
                      <a:r>
                        <a:rPr kumimoji="1" lang="ja-JP" altLang="en-US" sz="1800" b="0" baseline="0" dirty="0">
                          <a:latin typeface="+mn-ea"/>
                          <a:ea typeface="+mn-ea"/>
                        </a:rPr>
                        <a:t>）</a:t>
                      </a:r>
                      <a:r>
                        <a:rPr kumimoji="1" lang="ja-JP" altLang="en-US" sz="1800" b="0" dirty="0">
                          <a:latin typeface="+mn-ea"/>
                          <a:ea typeface="+mn-ea"/>
                        </a:rPr>
                        <a:t>や事業系の量（＊</a:t>
                      </a:r>
                      <a:r>
                        <a:rPr kumimoji="1" lang="en-US" altLang="ja-JP" sz="1800" b="0" dirty="0">
                          <a:latin typeface="+mn-ea"/>
                          <a:ea typeface="+mn-ea"/>
                        </a:rPr>
                        <a:t>2</a:t>
                      </a:r>
                      <a:r>
                        <a:rPr kumimoji="1" lang="ja-JP" altLang="en-US" sz="1800" b="0" dirty="0">
                          <a:latin typeface="+mn-ea"/>
                          <a:ea typeface="+mn-ea"/>
                        </a:rPr>
                        <a:t>）は控除できます）。</a:t>
                      </a:r>
                      <a:endParaRPr kumimoji="1" lang="en-US" altLang="ja-JP" sz="1800" b="0" dirty="0">
                        <a:latin typeface="+mn-ea"/>
                        <a:ea typeface="+mn-ea"/>
                      </a:endParaRPr>
                    </a:p>
                    <a:p>
                      <a:pPr>
                        <a:lnSpc>
                          <a:spcPts val="2400"/>
                        </a:lnSpc>
                      </a:pPr>
                      <a:r>
                        <a:rPr kumimoji="1" lang="ja-JP" altLang="en-US" sz="1800" b="0" dirty="0">
                          <a:latin typeface="+mn-ea"/>
                          <a:ea typeface="+mn-ea"/>
                        </a:rPr>
                        <a:t>重量は使用した容器包装ごとに１個（枚）当たりの重さを実測します。</a:t>
                      </a:r>
                      <a:endParaRPr kumimoji="1" lang="en-US" altLang="ja-JP" sz="1800" b="0" dirty="0">
                        <a:latin typeface="+mn-ea"/>
                        <a:ea typeface="+mn-ea"/>
                      </a:endParaRPr>
                    </a:p>
                    <a:p>
                      <a:pPr>
                        <a:lnSpc>
                          <a:spcPts val="2400"/>
                        </a:lnSpc>
                      </a:pPr>
                      <a:r>
                        <a:rPr kumimoji="1" lang="ja-JP" altLang="en-US" sz="1800" b="0" dirty="0">
                          <a:latin typeface="+mn-ea"/>
                          <a:ea typeface="+mn-ea"/>
                        </a:rPr>
                        <a:t>例えば、容器</a:t>
                      </a:r>
                      <a:r>
                        <a:rPr kumimoji="1" lang="en-US" altLang="ja-JP" sz="1800" b="0" dirty="0">
                          <a:latin typeface="+mn-ea"/>
                          <a:ea typeface="+mn-ea"/>
                        </a:rPr>
                        <a:t>10</a:t>
                      </a:r>
                      <a:r>
                        <a:rPr kumimoji="1" lang="ja-JP" altLang="en-US" sz="1800" b="0" dirty="0">
                          <a:latin typeface="+mn-ea"/>
                          <a:ea typeface="+mn-ea"/>
                        </a:rPr>
                        <a:t>個を計量して</a:t>
                      </a:r>
                      <a:r>
                        <a:rPr kumimoji="1" lang="en-US" altLang="ja-JP" sz="1800" b="0" dirty="0">
                          <a:latin typeface="+mn-ea"/>
                          <a:ea typeface="+mn-ea"/>
                        </a:rPr>
                        <a:t>10</a:t>
                      </a:r>
                      <a:r>
                        <a:rPr kumimoji="1" lang="ja-JP" altLang="en-US" sz="1800" b="0" dirty="0">
                          <a:latin typeface="+mn-ea"/>
                          <a:ea typeface="+mn-ea"/>
                        </a:rPr>
                        <a:t>で除し、１個当たりの平均値を用いる方法があります。</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2" name="テキスト ボックス 21">
            <a:extLst>
              <a:ext uri="{FF2B5EF4-FFF2-40B4-BE49-F238E27FC236}">
                <a16:creationId xmlns:a16="http://schemas.microsoft.com/office/drawing/2014/main" id="{4C092E7A-77E8-4048-87E4-7E0FEB24B337}"/>
              </a:ext>
            </a:extLst>
          </p:cNvPr>
          <p:cNvSpPr txBox="1"/>
          <p:nvPr/>
        </p:nvSpPr>
        <p:spPr>
          <a:xfrm>
            <a:off x="827088" y="5116513"/>
            <a:ext cx="7221537" cy="738187"/>
          </a:xfrm>
          <a:prstGeom prst="rect">
            <a:avLst/>
          </a:prstGeom>
          <a:noFill/>
        </p:spPr>
        <p:txBody>
          <a:bodyPr>
            <a:spAutoFit/>
          </a:bodyPr>
          <a:lstStyle/>
          <a:p>
            <a:pPr eaLnBrk="1" hangingPunct="1">
              <a:lnSpc>
                <a:spcPct val="150000"/>
              </a:lnSpc>
              <a:defRPr/>
            </a:pPr>
            <a:r>
              <a:rPr lang="ja-JP" altLang="en-US" sz="1400" b="1" dirty="0">
                <a:latin typeface="+mn-ea"/>
              </a:rPr>
              <a:t>（＊</a:t>
            </a:r>
            <a:r>
              <a:rPr lang="en-US" altLang="ja-JP" sz="1400" b="1" dirty="0">
                <a:latin typeface="+mn-ea"/>
              </a:rPr>
              <a:t>1</a:t>
            </a:r>
            <a:r>
              <a:rPr lang="ja-JP" altLang="en-US" sz="1400" b="1" dirty="0">
                <a:latin typeface="+mn-ea"/>
              </a:rPr>
              <a:t>）回収した量：事業者自らが、販売店等を通じて回収した容器包装の量</a:t>
            </a:r>
            <a:endParaRPr lang="en-US" altLang="ja-JP" sz="1400" b="1" dirty="0">
              <a:latin typeface="+mn-ea"/>
            </a:endParaRPr>
          </a:p>
          <a:p>
            <a:pPr eaLnBrk="1" hangingPunct="1">
              <a:lnSpc>
                <a:spcPct val="150000"/>
              </a:lnSpc>
              <a:defRPr/>
            </a:pPr>
            <a:r>
              <a:rPr lang="ja-JP" altLang="en-US" sz="1400" b="1" dirty="0">
                <a:latin typeface="+mn-ea"/>
              </a:rPr>
              <a:t>（＊</a:t>
            </a:r>
            <a:r>
              <a:rPr lang="en-US" altLang="ja-JP" sz="1400" b="1" dirty="0">
                <a:latin typeface="+mn-ea"/>
              </a:rPr>
              <a:t>2</a:t>
            </a:r>
            <a:r>
              <a:rPr lang="ja-JP" altLang="en-US" sz="1400" b="1" dirty="0">
                <a:latin typeface="+mn-ea"/>
              </a:rPr>
              <a:t>）事業系の量：最終的に事業系ごみとして排出される容器包装の量</a:t>
            </a:r>
          </a:p>
        </p:txBody>
      </p:sp>
      <p:sp>
        <p:nvSpPr>
          <p:cNvPr id="38928" name="スライド番号プレースホルダー 4">
            <a:extLst>
              <a:ext uri="{FF2B5EF4-FFF2-40B4-BE49-F238E27FC236}">
                <a16:creationId xmlns:a16="http://schemas.microsoft.com/office/drawing/2014/main" id="{4CCDCE95-FB13-4FBA-A3AB-28733B1743C3}"/>
              </a:ext>
            </a:extLst>
          </p:cNvPr>
          <p:cNvSpPr>
            <a:spLocks noGrp="1"/>
          </p:cNvSpPr>
          <p:nvPr>
            <p:ph type="sldNum" sz="quarter" idx="12"/>
          </p:nvPr>
        </p:nvSpPr>
        <p:spPr bwMode="auto">
          <a:xfrm>
            <a:off x="6902450" y="63769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734E290-98A8-4602-8C72-5CA3ECBCE410}" type="slidenum">
              <a:rPr lang="en-US" altLang="ja-JP" sz="1200">
                <a:latin typeface="Arial" panose="020B0604020202020204" pitchFamily="34" charset="0"/>
              </a:rPr>
              <a:pPr>
                <a:spcBef>
                  <a:spcPct val="0"/>
                </a:spcBef>
                <a:buFontTx/>
                <a:buNone/>
              </a:pPr>
              <a:t>17</a:t>
            </a:fld>
            <a:endParaRPr lang="en-US" altLang="ja-JP" sz="120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425A0B72-DADA-4F6E-B3B5-E7DE366F9909}"/>
              </a:ext>
            </a:extLst>
          </p:cNvPr>
          <p:cNvSpPr/>
          <p:nvPr/>
        </p:nvSpPr>
        <p:spPr>
          <a:xfrm>
            <a:off x="684213" y="2135188"/>
            <a:ext cx="7632700" cy="1246187"/>
          </a:xfrm>
          <a:prstGeom prst="roundRect">
            <a:avLst/>
          </a:prstGeom>
          <a:solidFill>
            <a:srgbClr val="CCFFCC"/>
          </a:solidFill>
          <a:ln>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eaLnBrk="1" hangingPunct="1">
              <a:defRPr/>
            </a:pPr>
            <a:r>
              <a:rPr lang="ja-JP" altLang="en-US" b="1" dirty="0">
                <a:solidFill>
                  <a:srgbClr val="006600"/>
                </a:solidFill>
              </a:rPr>
              <a:t>自社の再商品化義務量</a:t>
            </a:r>
          </a:p>
        </p:txBody>
      </p:sp>
      <p:sp>
        <p:nvSpPr>
          <p:cNvPr id="39939" name="スライド番号プレースホルダー 7">
            <a:extLst>
              <a:ext uri="{FF2B5EF4-FFF2-40B4-BE49-F238E27FC236}">
                <a16:creationId xmlns:a16="http://schemas.microsoft.com/office/drawing/2014/main" id="{FFB955FB-301E-4CF1-A7A2-8DBCAA6398BD}"/>
              </a:ext>
            </a:extLst>
          </p:cNvPr>
          <p:cNvSpPr>
            <a:spLocks noGrp="1"/>
          </p:cNvSpPr>
          <p:nvPr>
            <p:ph type="sldNum" sz="quarter" idx="12"/>
          </p:nvPr>
        </p:nvSpPr>
        <p:spPr bwMode="auto">
          <a:xfrm>
            <a:off x="6875463"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47ADED5-1FCE-44A5-A541-5322C5B58C98}" type="slidenum">
              <a:rPr lang="en-US" altLang="ja-JP" sz="1200">
                <a:latin typeface="Arial" panose="020B0604020202020204" pitchFamily="34" charset="0"/>
              </a:rPr>
              <a:pPr>
                <a:spcBef>
                  <a:spcPct val="0"/>
                </a:spcBef>
                <a:buFontTx/>
                <a:buNone/>
              </a:pPr>
              <a:t>18</a:t>
            </a:fld>
            <a:endParaRPr lang="en-US" altLang="ja-JP" sz="1200">
              <a:latin typeface="Arial" panose="020B0604020202020204" pitchFamily="34" charset="0"/>
            </a:endParaRPr>
          </a:p>
        </p:txBody>
      </p:sp>
      <p:sp>
        <p:nvSpPr>
          <p:cNvPr id="39940" name="Rectangle 4">
            <a:extLst>
              <a:ext uri="{FF2B5EF4-FFF2-40B4-BE49-F238E27FC236}">
                <a16:creationId xmlns:a16="http://schemas.microsoft.com/office/drawing/2014/main" id="{5D2CE1F0-A608-4155-9D60-CC4A3EEEE2EA}"/>
              </a:ext>
            </a:extLst>
          </p:cNvPr>
          <p:cNvSpPr>
            <a:spLocks noChangeArrowheads="1"/>
          </p:cNvSpPr>
          <p:nvPr/>
        </p:nvSpPr>
        <p:spPr bwMode="auto">
          <a:xfrm>
            <a:off x="2016125" y="250825"/>
            <a:ext cx="52927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latin typeface="ＭＳ Ｐゴシック" panose="020B0600070205080204" pitchFamily="50" charset="-128"/>
              </a:rPr>
              <a:t>ご参考；算定係数　Ⓑ　について</a:t>
            </a:r>
          </a:p>
        </p:txBody>
      </p:sp>
      <p:pic>
        <p:nvPicPr>
          <p:cNvPr id="39941" name="Picture 5" descr="shim">
            <a:extLst>
              <a:ext uri="{FF2B5EF4-FFF2-40B4-BE49-F238E27FC236}">
                <a16:creationId xmlns:a16="http://schemas.microsoft.com/office/drawing/2014/main" id="{95F7B16A-2FDD-4FDD-809F-85442B3B8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417513"/>
            <a:ext cx="190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a:extLst>
              <a:ext uri="{FF2B5EF4-FFF2-40B4-BE49-F238E27FC236}">
                <a16:creationId xmlns:a16="http://schemas.microsoft.com/office/drawing/2014/main" id="{C08AB994-751A-478B-A437-D2B7C46242F9}"/>
              </a:ext>
            </a:extLst>
          </p:cNvPr>
          <p:cNvSpPr>
            <a:spLocks noChangeArrowheads="1"/>
          </p:cNvSpPr>
          <p:nvPr/>
        </p:nvSpPr>
        <p:spPr bwMode="auto">
          <a:xfrm>
            <a:off x="539750" y="804863"/>
            <a:ext cx="8280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算定係数は、特定事業者が自社の再商品化義務量を算出する際に必要となる数値で、自主算定方式の場合は、下図のように用います。</a:t>
            </a:r>
          </a:p>
        </p:txBody>
      </p:sp>
      <p:sp>
        <p:nvSpPr>
          <p:cNvPr id="39943" name="Text Box 8">
            <a:extLst>
              <a:ext uri="{FF2B5EF4-FFF2-40B4-BE49-F238E27FC236}">
                <a16:creationId xmlns:a16="http://schemas.microsoft.com/office/drawing/2014/main" id="{D26DE98D-EC3B-4CFB-830D-E198648BCCFA}"/>
              </a:ext>
            </a:extLst>
          </p:cNvPr>
          <p:cNvSpPr txBox="1">
            <a:spLocks noChangeArrowheads="1"/>
          </p:cNvSpPr>
          <p:nvPr/>
        </p:nvSpPr>
        <p:spPr bwMode="auto">
          <a:xfrm>
            <a:off x="796925" y="5680075"/>
            <a:ext cx="7848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a:t>
            </a:r>
            <a:r>
              <a:rPr lang="ja-JP" altLang="en-US" sz="1800">
                <a:latin typeface="Arial" panose="020B0604020202020204" pitchFamily="34" charset="0"/>
              </a:rPr>
              <a:t>算定係数の算出根拠となる数値は経済産業省・農林水産省による実態調査</a:t>
            </a:r>
            <a:endParaRPr lang="en-US" altLang="ja-JP" sz="1800">
              <a:latin typeface="Arial" panose="020B0604020202020204" pitchFamily="34" charset="0"/>
            </a:endParaRPr>
          </a:p>
          <a:p>
            <a:pPr eaLnBrk="1" hangingPunct="1">
              <a:spcBef>
                <a:spcPct val="0"/>
              </a:spcBef>
              <a:buFontTx/>
              <a:buNone/>
            </a:pPr>
            <a:r>
              <a:rPr lang="ja-JP" altLang="en-US" sz="1800">
                <a:latin typeface="Arial" panose="020B0604020202020204" pitchFamily="34" charset="0"/>
              </a:rPr>
              <a:t>　（約３万５千社へのアンケート調査）と環境省による分類調査の結果を踏まえ</a:t>
            </a:r>
            <a:endParaRPr lang="en-US" altLang="ja-JP" sz="1800">
              <a:latin typeface="Arial" panose="020B0604020202020204" pitchFamily="34" charset="0"/>
            </a:endParaRPr>
          </a:p>
          <a:p>
            <a:pPr eaLnBrk="1" hangingPunct="1">
              <a:spcBef>
                <a:spcPct val="0"/>
              </a:spcBef>
              <a:buFontTx/>
              <a:buNone/>
            </a:pPr>
            <a:r>
              <a:rPr lang="ja-JP" altLang="en-US" sz="1800">
                <a:latin typeface="Arial" panose="020B0604020202020204" pitchFamily="34" charset="0"/>
              </a:rPr>
              <a:t>　て決められます。</a:t>
            </a:r>
          </a:p>
        </p:txBody>
      </p:sp>
      <p:sp>
        <p:nvSpPr>
          <p:cNvPr id="22" name="正方形/長方形 21">
            <a:extLst>
              <a:ext uri="{FF2B5EF4-FFF2-40B4-BE49-F238E27FC236}">
                <a16:creationId xmlns:a16="http://schemas.microsoft.com/office/drawing/2014/main" id="{106F2546-8E28-4D3E-96D5-C3EE97D463AA}"/>
              </a:ext>
            </a:extLst>
          </p:cNvPr>
          <p:cNvSpPr/>
          <p:nvPr/>
        </p:nvSpPr>
        <p:spPr>
          <a:xfrm>
            <a:off x="395288" y="1797050"/>
            <a:ext cx="2544762" cy="338138"/>
          </a:xfrm>
          <a:prstGeom prst="rect">
            <a:avLst/>
          </a:prstGeom>
        </p:spPr>
        <p:txBody>
          <a:bodyPr wrap="none">
            <a:spAutoFit/>
          </a:bodyPr>
          <a:lstStyle/>
          <a:p>
            <a:pPr eaLnBrk="1" hangingPunct="1">
              <a:defRPr/>
            </a:pPr>
            <a:r>
              <a:rPr lang="en-US" altLang="ja-JP" sz="1600" dirty="0">
                <a:latin typeface="+mn-ea"/>
              </a:rPr>
              <a:t>【</a:t>
            </a:r>
            <a:r>
              <a:rPr lang="ja-JP" altLang="en-US" sz="1600" dirty="0">
                <a:latin typeface="+mn-ea"/>
              </a:rPr>
              <a:t>例：自主算定方式の場合</a:t>
            </a:r>
            <a:r>
              <a:rPr lang="en-US" altLang="ja-JP" sz="1600" dirty="0">
                <a:latin typeface="+mn-ea"/>
              </a:rPr>
              <a:t>】</a:t>
            </a:r>
          </a:p>
        </p:txBody>
      </p:sp>
      <p:pic>
        <p:nvPicPr>
          <p:cNvPr id="39945" name="Picture 2">
            <a:extLst>
              <a:ext uri="{FF2B5EF4-FFF2-40B4-BE49-F238E27FC236}">
                <a16:creationId xmlns:a16="http://schemas.microsoft.com/office/drawing/2014/main" id="{38ACA57B-D55B-405E-B72E-87BE312F3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300288"/>
            <a:ext cx="51149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6" name="テキスト ボックス 3">
            <a:extLst>
              <a:ext uri="{FF2B5EF4-FFF2-40B4-BE49-F238E27FC236}">
                <a16:creationId xmlns:a16="http://schemas.microsoft.com/office/drawing/2014/main" id="{42B5D9E1-EB0D-423E-983D-C9289770F684}"/>
              </a:ext>
            </a:extLst>
          </p:cNvPr>
          <p:cNvSpPr txBox="1">
            <a:spLocks noChangeArrowheads="1"/>
          </p:cNvSpPr>
          <p:nvPr/>
        </p:nvSpPr>
        <p:spPr bwMode="auto">
          <a:xfrm>
            <a:off x="6011863" y="2444750"/>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a:t>
            </a:r>
            <a:endParaRPr lang="ja-JP" altLang="en-US" sz="1800">
              <a:latin typeface="Arial" panose="020B0604020202020204" pitchFamily="34" charset="0"/>
            </a:endParaRPr>
          </a:p>
        </p:txBody>
      </p:sp>
      <p:sp>
        <p:nvSpPr>
          <p:cNvPr id="39947" name="テキスト ボックス 23">
            <a:extLst>
              <a:ext uri="{FF2B5EF4-FFF2-40B4-BE49-F238E27FC236}">
                <a16:creationId xmlns:a16="http://schemas.microsoft.com/office/drawing/2014/main" id="{7BB41F75-FAD7-433A-A55F-9019E2E532E3}"/>
              </a:ext>
            </a:extLst>
          </p:cNvPr>
          <p:cNvSpPr txBox="1">
            <a:spLocks noChangeArrowheads="1"/>
          </p:cNvSpPr>
          <p:nvPr/>
        </p:nvSpPr>
        <p:spPr bwMode="auto">
          <a:xfrm>
            <a:off x="6446838" y="2439988"/>
            <a:ext cx="1654175" cy="369887"/>
          </a:xfrm>
          <a:prstGeom prst="rect">
            <a:avLst/>
          </a:prstGeom>
          <a:solidFill>
            <a:srgbClr val="FF00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solidFill>
                  <a:schemeClr val="bg1"/>
                </a:solidFill>
                <a:latin typeface="Arial" panose="020B0604020202020204" pitchFamily="34" charset="0"/>
              </a:rPr>
              <a:t>自主算定係数</a:t>
            </a:r>
          </a:p>
        </p:txBody>
      </p:sp>
      <p:sp>
        <p:nvSpPr>
          <p:cNvPr id="26" name="正方形/長方形 25">
            <a:extLst>
              <a:ext uri="{FF2B5EF4-FFF2-40B4-BE49-F238E27FC236}">
                <a16:creationId xmlns:a16="http://schemas.microsoft.com/office/drawing/2014/main" id="{5318579F-7356-4AB1-8831-3ED9A44E53DE}"/>
              </a:ext>
            </a:extLst>
          </p:cNvPr>
          <p:cNvSpPr/>
          <p:nvPr/>
        </p:nvSpPr>
        <p:spPr>
          <a:xfrm>
            <a:off x="720725" y="3402013"/>
            <a:ext cx="4725988" cy="338137"/>
          </a:xfrm>
          <a:prstGeom prst="rect">
            <a:avLst/>
          </a:prstGeom>
        </p:spPr>
        <p:txBody>
          <a:bodyPr wrap="none">
            <a:spAutoFit/>
          </a:bodyPr>
          <a:lstStyle/>
          <a:p>
            <a:pPr eaLnBrk="1" hangingPunct="1">
              <a:defRPr/>
            </a:pPr>
            <a:r>
              <a:rPr lang="ja-JP" altLang="en-US" sz="1600" dirty="0">
                <a:latin typeface="+mn-ea"/>
              </a:rPr>
              <a:t>（</a:t>
            </a:r>
            <a:r>
              <a:rPr lang="en-US" altLang="ja-JP" sz="1600" dirty="0">
                <a:latin typeface="+mn-ea"/>
              </a:rPr>
              <a:t>※</a:t>
            </a:r>
            <a:r>
              <a:rPr lang="ja-JP" altLang="en-US" sz="1600" dirty="0">
                <a:latin typeface="+mn-ea"/>
              </a:rPr>
              <a:t>）簡易算定方式の場合はＰ</a:t>
            </a:r>
            <a:r>
              <a:rPr lang="en-US" altLang="ja-JP" sz="1600" dirty="0">
                <a:latin typeface="+mn-ea"/>
              </a:rPr>
              <a:t>16</a:t>
            </a:r>
            <a:r>
              <a:rPr lang="ja-JP" altLang="en-US" sz="1600" dirty="0">
                <a:latin typeface="+mn-ea"/>
              </a:rPr>
              <a:t>を参照してください。</a:t>
            </a:r>
            <a:endParaRPr lang="en-US" altLang="ja-JP" sz="1600" dirty="0">
              <a:latin typeface="+mn-ea"/>
            </a:endParaRPr>
          </a:p>
        </p:txBody>
      </p:sp>
      <p:sp>
        <p:nvSpPr>
          <p:cNvPr id="3" name="正方形/長方形 2">
            <a:extLst>
              <a:ext uri="{FF2B5EF4-FFF2-40B4-BE49-F238E27FC236}">
                <a16:creationId xmlns:a16="http://schemas.microsoft.com/office/drawing/2014/main" id="{F88C6957-D9F0-469B-88F2-41B9F5E32E2B}"/>
              </a:ext>
            </a:extLst>
          </p:cNvPr>
          <p:cNvSpPr/>
          <p:nvPr/>
        </p:nvSpPr>
        <p:spPr>
          <a:xfrm>
            <a:off x="395288" y="3860800"/>
            <a:ext cx="2544762" cy="1800225"/>
          </a:xfrm>
          <a:prstGeom prst="rect">
            <a:avLst/>
          </a:prstGeom>
          <a:solidFill>
            <a:srgbClr val="CC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schemeClr val="tx1"/>
                </a:solidFill>
              </a:rPr>
              <a:t>算定係数は、右の条件によって異なりますので、</a:t>
            </a:r>
            <a:endParaRPr lang="en-US" altLang="ja-JP" dirty="0">
              <a:solidFill>
                <a:schemeClr val="tx1"/>
              </a:solidFill>
            </a:endParaRPr>
          </a:p>
          <a:p>
            <a:pPr eaLnBrk="1" hangingPunct="1">
              <a:defRPr/>
            </a:pPr>
            <a:r>
              <a:rPr lang="ja-JP" altLang="en-US" dirty="0">
                <a:solidFill>
                  <a:schemeClr val="tx1"/>
                </a:solidFill>
              </a:rPr>
              <a:t>お間違いの無いよう、ご注意ください。</a:t>
            </a:r>
          </a:p>
        </p:txBody>
      </p:sp>
      <p:sp>
        <p:nvSpPr>
          <p:cNvPr id="7" name="左右矢印 6">
            <a:extLst>
              <a:ext uri="{FF2B5EF4-FFF2-40B4-BE49-F238E27FC236}">
                <a16:creationId xmlns:a16="http://schemas.microsoft.com/office/drawing/2014/main" id="{7A25DA0B-B620-4F1C-95C3-E15F6583B77F}"/>
              </a:ext>
            </a:extLst>
          </p:cNvPr>
          <p:cNvSpPr/>
          <p:nvPr/>
        </p:nvSpPr>
        <p:spPr>
          <a:xfrm>
            <a:off x="2987675" y="4581525"/>
            <a:ext cx="647700" cy="360363"/>
          </a:xfrm>
          <a:prstGeom prst="lef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正方形/長方形 16">
            <a:extLst>
              <a:ext uri="{FF2B5EF4-FFF2-40B4-BE49-F238E27FC236}">
                <a16:creationId xmlns:a16="http://schemas.microsoft.com/office/drawing/2014/main" id="{9E9CE0B9-69A3-46C0-BF00-2DC0127C5B67}"/>
              </a:ext>
            </a:extLst>
          </p:cNvPr>
          <p:cNvSpPr/>
          <p:nvPr/>
        </p:nvSpPr>
        <p:spPr>
          <a:xfrm>
            <a:off x="3708400" y="3860800"/>
            <a:ext cx="5111750" cy="1800225"/>
          </a:xfrm>
          <a:prstGeom prst="rect">
            <a:avLst/>
          </a:prstGeom>
          <a:solidFill>
            <a:srgbClr val="CCF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schemeClr val="tx1"/>
                </a:solidFill>
              </a:rPr>
              <a:t>●利用事業者か？容器製造等事業者か？</a:t>
            </a:r>
          </a:p>
          <a:p>
            <a:pPr eaLnBrk="1" hangingPunct="1">
              <a:defRPr/>
            </a:pPr>
            <a:r>
              <a:rPr lang="ja-JP" altLang="en-US" dirty="0">
                <a:solidFill>
                  <a:schemeClr val="tx1"/>
                </a:solidFill>
              </a:rPr>
              <a:t>●自主算定方式か？簡易算定方式か？</a:t>
            </a:r>
          </a:p>
          <a:p>
            <a:pPr eaLnBrk="1" hangingPunct="1">
              <a:defRPr/>
            </a:pPr>
            <a:r>
              <a:rPr lang="ja-JP" altLang="en-US" dirty="0">
                <a:solidFill>
                  <a:schemeClr val="tx1"/>
                </a:solidFill>
              </a:rPr>
              <a:t>●容器か？包装か？</a:t>
            </a:r>
          </a:p>
          <a:p>
            <a:pPr eaLnBrk="1" hangingPunct="1">
              <a:defRPr/>
            </a:pPr>
            <a:r>
              <a:rPr lang="ja-JP" altLang="en-US" dirty="0">
                <a:solidFill>
                  <a:schemeClr val="tx1"/>
                </a:solidFill>
              </a:rPr>
              <a:t>●容器であれば、その用途は何か？（食料品、</a:t>
            </a:r>
            <a:endParaRPr lang="en-US" altLang="ja-JP" dirty="0">
              <a:solidFill>
                <a:schemeClr val="tx1"/>
              </a:solidFill>
            </a:endParaRPr>
          </a:p>
          <a:p>
            <a:pPr eaLnBrk="1" hangingPunct="1">
              <a:defRPr/>
            </a:pPr>
            <a:r>
              <a:rPr lang="ja-JP" altLang="en-US" dirty="0">
                <a:solidFill>
                  <a:schemeClr val="tx1"/>
                </a:solidFill>
              </a:rPr>
              <a:t>　  清涼飲料、酒類、油脂加工製品、医薬品、</a:t>
            </a:r>
            <a:endParaRPr lang="en-US" altLang="ja-JP" dirty="0">
              <a:solidFill>
                <a:schemeClr val="tx1"/>
              </a:solidFill>
            </a:endParaRPr>
          </a:p>
          <a:p>
            <a:pPr eaLnBrk="1" hangingPunct="1">
              <a:defRPr/>
            </a:pPr>
            <a:r>
              <a:rPr lang="en-US" altLang="ja-JP" dirty="0">
                <a:solidFill>
                  <a:schemeClr val="tx1"/>
                </a:solidFill>
              </a:rPr>
              <a:t>     </a:t>
            </a:r>
            <a:r>
              <a:rPr lang="ja-JP" altLang="en-US" dirty="0">
                <a:solidFill>
                  <a:schemeClr val="tx1"/>
                </a:solidFill>
              </a:rPr>
              <a:t>化粧品、小売業、その他の事業）</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5">
            <a:extLst>
              <a:ext uri="{FF2B5EF4-FFF2-40B4-BE49-F238E27FC236}">
                <a16:creationId xmlns:a16="http://schemas.microsoft.com/office/drawing/2014/main" id="{8108A0C5-73F2-44CC-ACCF-649EA1EF01A5}"/>
              </a:ext>
            </a:extLst>
          </p:cNvPr>
          <p:cNvSpPr>
            <a:spLocks noGrp="1"/>
          </p:cNvSpPr>
          <p:nvPr>
            <p:ph type="sldNum" sz="quarter" idx="12"/>
          </p:nvPr>
        </p:nvSpPr>
        <p:spPr bwMode="auto">
          <a:xfrm>
            <a:off x="6902450"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5D55B3-7312-42A6-AF97-0DA8066C57AE}" type="slidenum">
              <a:rPr kumimoji="0" lang="en-US" altLang="ja-JP" sz="1200">
                <a:latin typeface="Arial" panose="020B0604020202020204" pitchFamily="34" charset="0"/>
              </a:rPr>
              <a:pPr>
                <a:spcBef>
                  <a:spcPct val="0"/>
                </a:spcBef>
                <a:buFontTx/>
                <a:buNone/>
              </a:pPr>
              <a:t>1</a:t>
            </a:fld>
            <a:endParaRPr kumimoji="0" lang="en-US" altLang="ja-JP" sz="1200">
              <a:latin typeface="Arial" panose="020B0604020202020204" pitchFamily="34" charset="0"/>
            </a:endParaRPr>
          </a:p>
        </p:txBody>
      </p:sp>
      <p:sp>
        <p:nvSpPr>
          <p:cNvPr id="17411" name="Rectangle 3">
            <a:extLst>
              <a:ext uri="{FF2B5EF4-FFF2-40B4-BE49-F238E27FC236}">
                <a16:creationId xmlns:a16="http://schemas.microsoft.com/office/drawing/2014/main" id="{161BC675-8E3E-4975-A391-BFD65C825B99}"/>
              </a:ext>
            </a:extLst>
          </p:cNvPr>
          <p:cNvSpPr>
            <a:spLocks noChangeArrowheads="1"/>
          </p:cNvSpPr>
          <p:nvPr/>
        </p:nvSpPr>
        <p:spPr bwMode="auto">
          <a:xfrm>
            <a:off x="611188" y="692150"/>
            <a:ext cx="7847012"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50000"/>
              </a:lnSpc>
              <a:spcBef>
                <a:spcPct val="0"/>
              </a:spcBef>
              <a:buFontTx/>
              <a:buNone/>
            </a:pPr>
            <a:r>
              <a:rPr lang="ja-JP" altLang="en-US" sz="4000">
                <a:latin typeface="ＭＳ Ｐゴシック" panose="020B0600070205080204" pitchFamily="50" charset="-128"/>
              </a:rPr>
              <a:t>説　明　内　容</a:t>
            </a:r>
          </a:p>
          <a:p>
            <a:pPr eaLnBrk="1" hangingPunct="1">
              <a:lnSpc>
                <a:spcPct val="150000"/>
              </a:lnSpc>
              <a:spcBef>
                <a:spcPct val="0"/>
              </a:spcBef>
              <a:buFontTx/>
              <a:buNone/>
            </a:pPr>
            <a:endParaRPr lang="ja-JP" altLang="en-US" sz="1200">
              <a:latin typeface="ＭＳ Ｐゴシック" panose="020B0600070205080204" pitchFamily="50" charset="-128"/>
            </a:endParaRPr>
          </a:p>
          <a:p>
            <a:pPr eaLnBrk="1" hangingPunct="1">
              <a:lnSpc>
                <a:spcPct val="150000"/>
              </a:lnSpc>
              <a:spcBef>
                <a:spcPct val="0"/>
              </a:spcBef>
              <a:buFontTx/>
              <a:buNone/>
            </a:pPr>
            <a:endParaRPr lang="ja-JP" altLang="en-US" sz="1200">
              <a:latin typeface="ＭＳ Ｐゴシック" panose="020B0600070205080204" pitchFamily="50" charset="-128"/>
            </a:endParaRPr>
          </a:p>
          <a:p>
            <a:pPr eaLnBrk="1" hangingPunct="1">
              <a:lnSpc>
                <a:spcPct val="150000"/>
              </a:lnSpc>
              <a:spcBef>
                <a:spcPct val="0"/>
              </a:spcBef>
              <a:buFontTx/>
              <a:buNone/>
            </a:pPr>
            <a:r>
              <a:rPr lang="ja-JP" altLang="en-US" sz="2800">
                <a:latin typeface="ＭＳ Ｐゴシック" panose="020B0600070205080204" pitchFamily="50" charset="-128"/>
              </a:rPr>
              <a:t>１．リサイクル義務の有無の判定</a:t>
            </a:r>
          </a:p>
          <a:p>
            <a:pPr eaLnBrk="1" hangingPunct="1">
              <a:lnSpc>
                <a:spcPct val="150000"/>
              </a:lnSpc>
              <a:spcBef>
                <a:spcPct val="0"/>
              </a:spcBef>
              <a:buFontTx/>
              <a:buNone/>
            </a:pPr>
            <a:endParaRPr lang="en-US" altLang="ja-JP" sz="1200">
              <a:latin typeface="ＭＳ Ｐゴシック" panose="020B0600070205080204" pitchFamily="50" charset="-128"/>
            </a:endParaRPr>
          </a:p>
          <a:p>
            <a:pPr eaLnBrk="1" hangingPunct="1">
              <a:lnSpc>
                <a:spcPct val="150000"/>
              </a:lnSpc>
              <a:spcBef>
                <a:spcPct val="0"/>
              </a:spcBef>
              <a:buFontTx/>
              <a:buNone/>
            </a:pPr>
            <a:r>
              <a:rPr lang="ja-JP" altLang="en-US" sz="2800">
                <a:latin typeface="ＭＳ Ｐゴシック" panose="020B0600070205080204" pitchFamily="50" charset="-128"/>
              </a:rPr>
              <a:t>２．再商品化委託申込の方法</a:t>
            </a:r>
          </a:p>
          <a:p>
            <a:pPr eaLnBrk="1" hangingPunct="1">
              <a:lnSpc>
                <a:spcPct val="150000"/>
              </a:lnSpc>
              <a:spcBef>
                <a:spcPct val="0"/>
              </a:spcBef>
              <a:buFontTx/>
              <a:buNone/>
            </a:pPr>
            <a:endParaRPr lang="en-US" altLang="ja-JP" sz="1200">
              <a:latin typeface="ＭＳ Ｐゴシック" panose="020B0600070205080204" pitchFamily="50" charset="-128"/>
            </a:endParaRPr>
          </a:p>
          <a:p>
            <a:pPr eaLnBrk="1" hangingPunct="1">
              <a:lnSpc>
                <a:spcPct val="150000"/>
              </a:lnSpc>
              <a:spcBef>
                <a:spcPct val="0"/>
              </a:spcBef>
              <a:buFontTx/>
              <a:buNone/>
            </a:pPr>
            <a:r>
              <a:rPr lang="ja-JP" altLang="en-US" sz="2800">
                <a:latin typeface="ＭＳ Ｐゴシック" panose="020B0600070205080204" pitchFamily="50" charset="-128"/>
              </a:rPr>
              <a:t>３．再商品化委託申込の手続きと注意点　</a:t>
            </a:r>
            <a:endParaRPr lang="ja-JP" altLang="en-US" sz="2800">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5">
            <a:extLst>
              <a:ext uri="{FF2B5EF4-FFF2-40B4-BE49-F238E27FC236}">
                <a16:creationId xmlns:a16="http://schemas.microsoft.com/office/drawing/2014/main" id="{A9E4AC73-7403-4955-8F06-9247D0BAEBAF}"/>
              </a:ext>
            </a:extLst>
          </p:cNvPr>
          <p:cNvSpPr>
            <a:spLocks noGrp="1"/>
          </p:cNvSpPr>
          <p:nvPr>
            <p:ph type="sldNum" sz="quarter" idx="12"/>
          </p:nvPr>
        </p:nvSpPr>
        <p:spPr bwMode="auto">
          <a:xfrm>
            <a:off x="690245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87B9261-2F2D-47EB-96DF-66FA5AEAABEC}" type="slidenum">
              <a:rPr lang="en-US" altLang="ja-JP" sz="1200">
                <a:latin typeface="Arial" panose="020B0604020202020204" pitchFamily="34" charset="0"/>
              </a:rPr>
              <a:pPr>
                <a:spcBef>
                  <a:spcPct val="0"/>
                </a:spcBef>
                <a:buFontTx/>
                <a:buNone/>
              </a:pPr>
              <a:t>19</a:t>
            </a:fld>
            <a:endParaRPr lang="en-US" altLang="ja-JP" sz="1200">
              <a:latin typeface="Arial" panose="020B0604020202020204" pitchFamily="34" charset="0"/>
            </a:endParaRPr>
          </a:p>
        </p:txBody>
      </p:sp>
      <p:sp>
        <p:nvSpPr>
          <p:cNvPr id="1027077" name="Rectangle 5">
            <a:extLst>
              <a:ext uri="{FF2B5EF4-FFF2-40B4-BE49-F238E27FC236}">
                <a16:creationId xmlns:a16="http://schemas.microsoft.com/office/drawing/2014/main" id="{C7E391F1-414A-4A0F-A3B7-B6BE55C1C5DA}"/>
              </a:ext>
            </a:extLst>
          </p:cNvPr>
          <p:cNvSpPr>
            <a:spLocks noChangeArrowheads="1"/>
          </p:cNvSpPr>
          <p:nvPr/>
        </p:nvSpPr>
        <p:spPr bwMode="auto">
          <a:xfrm>
            <a:off x="658813" y="2052638"/>
            <a:ext cx="828198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ja-JP" sz="2000" dirty="0">
                <a:latin typeface="+mn-ea"/>
              </a:rPr>
              <a:t>【</a:t>
            </a:r>
            <a:r>
              <a:rPr lang="ja-JP" altLang="en-US" sz="2000" dirty="0">
                <a:latin typeface="+mn-ea"/>
              </a:rPr>
              <a:t>再商品化実施委託単価の算出方法</a:t>
            </a:r>
            <a:r>
              <a:rPr lang="en-US" altLang="ja-JP" sz="2000" dirty="0">
                <a:latin typeface="+mn-ea"/>
              </a:rPr>
              <a:t>】</a:t>
            </a:r>
          </a:p>
          <a:p>
            <a:pPr eaLnBrk="1" hangingPunct="1">
              <a:defRPr/>
            </a:pPr>
            <a:r>
              <a:rPr lang="ja-JP" altLang="en-US" sz="2000" dirty="0">
                <a:latin typeface="+mn-ea"/>
              </a:rPr>
              <a:t>　→リサイクルの実施に伴う委託料を算出する際に用います。</a:t>
            </a:r>
            <a:endParaRPr lang="en-US" altLang="ja-JP" sz="2000" dirty="0">
              <a:latin typeface="+mn-ea"/>
            </a:endParaRPr>
          </a:p>
          <a:p>
            <a:pPr eaLnBrk="1" hangingPunct="1">
              <a:defRPr/>
            </a:pPr>
            <a:r>
              <a:rPr lang="ja-JP" altLang="en-US" sz="2000" dirty="0">
                <a:latin typeface="+mn-ea"/>
              </a:rPr>
              <a:t>　　過去のリサイクルの実績や市町村からの引取量をベースに計算します。</a:t>
            </a:r>
          </a:p>
        </p:txBody>
      </p:sp>
      <p:sp>
        <p:nvSpPr>
          <p:cNvPr id="34820" name="タイトル 1">
            <a:extLst>
              <a:ext uri="{FF2B5EF4-FFF2-40B4-BE49-F238E27FC236}">
                <a16:creationId xmlns:a16="http://schemas.microsoft.com/office/drawing/2014/main" id="{ECA8B351-1C5D-43C8-BF85-8F3AA6013068}"/>
              </a:ext>
            </a:extLst>
          </p:cNvPr>
          <p:cNvSpPr>
            <a:spLocks noGrp="1"/>
          </p:cNvSpPr>
          <p:nvPr>
            <p:ph type="title"/>
          </p:nvPr>
        </p:nvSpPr>
        <p:spPr>
          <a:xfrm>
            <a:off x="1754188" y="146050"/>
            <a:ext cx="6091237" cy="706438"/>
          </a:xfrm>
        </p:spPr>
        <p:txBody>
          <a:bodyPr/>
          <a:lstStyle/>
          <a:p>
            <a:pPr>
              <a:defRPr/>
            </a:pPr>
            <a:r>
              <a:rPr lang="ja-JP" altLang="en-US" sz="2800" dirty="0">
                <a:latin typeface="+mn-ea"/>
                <a:ea typeface="+mn-ea"/>
              </a:rPr>
              <a:t>ご参考；実施委託単価　Ⓒ　について</a:t>
            </a:r>
          </a:p>
        </p:txBody>
      </p:sp>
      <p:sp>
        <p:nvSpPr>
          <p:cNvPr id="40965" name="正方形/長方形 2">
            <a:extLst>
              <a:ext uri="{FF2B5EF4-FFF2-40B4-BE49-F238E27FC236}">
                <a16:creationId xmlns:a16="http://schemas.microsoft.com/office/drawing/2014/main" id="{C3D2C647-581B-4A79-8EAD-BEC751068A26}"/>
              </a:ext>
            </a:extLst>
          </p:cNvPr>
          <p:cNvSpPr>
            <a:spLocks noChangeArrowheads="1"/>
          </p:cNvSpPr>
          <p:nvPr/>
        </p:nvSpPr>
        <p:spPr bwMode="auto">
          <a:xfrm>
            <a:off x="760413" y="992188"/>
            <a:ext cx="806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当協会への実施委託料金を算出する際に用いる単価で、素材ごとに定められます。毎年、協会が算出し、国の承認を得て決定されます。</a:t>
            </a:r>
          </a:p>
        </p:txBody>
      </p:sp>
      <p:sp>
        <p:nvSpPr>
          <p:cNvPr id="4" name="角丸四角形 3">
            <a:extLst>
              <a:ext uri="{FF2B5EF4-FFF2-40B4-BE49-F238E27FC236}">
                <a16:creationId xmlns:a16="http://schemas.microsoft.com/office/drawing/2014/main" id="{A044C9F2-4F7B-4C1A-86A7-A701F41AE7F3}"/>
              </a:ext>
            </a:extLst>
          </p:cNvPr>
          <p:cNvSpPr/>
          <p:nvPr/>
        </p:nvSpPr>
        <p:spPr>
          <a:xfrm>
            <a:off x="828675" y="4678363"/>
            <a:ext cx="1800225" cy="877887"/>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mn-ea"/>
              </a:rPr>
              <a:t>再商品化</a:t>
            </a:r>
            <a:endParaRPr lang="en-US" altLang="ja-JP" sz="1600" b="1" dirty="0">
              <a:solidFill>
                <a:schemeClr val="tx1"/>
              </a:solidFill>
              <a:latin typeface="+mn-ea"/>
            </a:endParaRPr>
          </a:p>
          <a:p>
            <a:pPr algn="ctr" eaLnBrk="1" hangingPunct="1">
              <a:defRPr/>
            </a:pPr>
            <a:r>
              <a:rPr lang="ja-JP" altLang="en-US" sz="1600" b="1" dirty="0">
                <a:solidFill>
                  <a:schemeClr val="tx1"/>
                </a:solidFill>
                <a:latin typeface="+mn-ea"/>
              </a:rPr>
              <a:t>実施委託単価</a:t>
            </a:r>
            <a:endParaRPr lang="en-US" altLang="ja-JP" sz="1600" b="1" dirty="0">
              <a:solidFill>
                <a:schemeClr val="tx1"/>
              </a:solidFill>
              <a:latin typeface="+mn-ea"/>
            </a:endParaRPr>
          </a:p>
          <a:p>
            <a:pPr algn="ctr" eaLnBrk="1" hangingPunct="1">
              <a:defRPr/>
            </a:pPr>
            <a:r>
              <a:rPr lang="ja-JP" altLang="en-US" sz="1600" b="1" dirty="0">
                <a:solidFill>
                  <a:schemeClr val="tx1"/>
                </a:solidFill>
                <a:latin typeface="+mn-ea"/>
              </a:rPr>
              <a:t>（税抜き）</a:t>
            </a:r>
          </a:p>
        </p:txBody>
      </p:sp>
      <p:sp>
        <p:nvSpPr>
          <p:cNvPr id="40967" name="テキスト ボックス 5">
            <a:extLst>
              <a:ext uri="{FF2B5EF4-FFF2-40B4-BE49-F238E27FC236}">
                <a16:creationId xmlns:a16="http://schemas.microsoft.com/office/drawing/2014/main" id="{811787DB-3B39-4396-A822-63C1BD19C8BC}"/>
              </a:ext>
            </a:extLst>
          </p:cNvPr>
          <p:cNvSpPr txBox="1">
            <a:spLocks noChangeArrowheads="1"/>
          </p:cNvSpPr>
          <p:nvPr/>
        </p:nvSpPr>
        <p:spPr bwMode="auto">
          <a:xfrm>
            <a:off x="2700338" y="4908550"/>
            <a:ext cx="576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a:t>
            </a:r>
          </a:p>
        </p:txBody>
      </p:sp>
      <p:cxnSp>
        <p:nvCxnSpPr>
          <p:cNvPr id="8" name="直線コネクタ 7">
            <a:extLst>
              <a:ext uri="{FF2B5EF4-FFF2-40B4-BE49-F238E27FC236}">
                <a16:creationId xmlns:a16="http://schemas.microsoft.com/office/drawing/2014/main" id="{5F0B79DC-DD8D-4970-8305-A2F613248D99}"/>
              </a:ext>
            </a:extLst>
          </p:cNvPr>
          <p:cNvCxnSpPr/>
          <p:nvPr/>
        </p:nvCxnSpPr>
        <p:spPr>
          <a:xfrm>
            <a:off x="3132138" y="5124450"/>
            <a:ext cx="50419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59FD34B5-8255-4A55-A917-BFD4AE03E64E}"/>
              </a:ext>
            </a:extLst>
          </p:cNvPr>
          <p:cNvSpPr/>
          <p:nvPr/>
        </p:nvSpPr>
        <p:spPr>
          <a:xfrm>
            <a:off x="3276600" y="3548063"/>
            <a:ext cx="4743450" cy="150495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eaLnBrk="1" hangingPunct="1">
              <a:defRPr/>
            </a:pPr>
            <a:r>
              <a:rPr lang="ja-JP" altLang="en-US" sz="1400" b="1" dirty="0">
                <a:solidFill>
                  <a:schemeClr val="tx1"/>
                </a:solidFill>
              </a:rPr>
              <a:t>再商品化にかかる総費用</a:t>
            </a:r>
          </a:p>
        </p:txBody>
      </p:sp>
      <p:sp>
        <p:nvSpPr>
          <p:cNvPr id="13" name="正方形/長方形 12">
            <a:extLst>
              <a:ext uri="{FF2B5EF4-FFF2-40B4-BE49-F238E27FC236}">
                <a16:creationId xmlns:a16="http://schemas.microsoft.com/office/drawing/2014/main" id="{40881336-4BF3-4BF5-96F9-880A91C53A1A}"/>
              </a:ext>
            </a:extLst>
          </p:cNvPr>
          <p:cNvSpPr/>
          <p:nvPr/>
        </p:nvSpPr>
        <p:spPr>
          <a:xfrm>
            <a:off x="3565525" y="3900488"/>
            <a:ext cx="3014663" cy="10795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eaLnBrk="1" hangingPunct="1">
              <a:defRPr/>
            </a:pPr>
            <a:r>
              <a:rPr lang="ja-JP" altLang="en-US" sz="1200" b="1" dirty="0"/>
              <a:t>再商品化に直接かかる費用</a:t>
            </a:r>
          </a:p>
        </p:txBody>
      </p:sp>
      <p:sp>
        <p:nvSpPr>
          <p:cNvPr id="14" name="正方形/長方形 13">
            <a:extLst>
              <a:ext uri="{FF2B5EF4-FFF2-40B4-BE49-F238E27FC236}">
                <a16:creationId xmlns:a16="http://schemas.microsoft.com/office/drawing/2014/main" id="{5EEE0A35-8AC3-406C-8AF2-6810B173D4D7}"/>
              </a:ext>
            </a:extLst>
          </p:cNvPr>
          <p:cNvSpPr/>
          <p:nvPr/>
        </p:nvSpPr>
        <p:spPr>
          <a:xfrm>
            <a:off x="3708400" y="4187825"/>
            <a:ext cx="1157288"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rPr>
              <a:t>市町村から引取りが見込まれる量</a:t>
            </a:r>
          </a:p>
        </p:txBody>
      </p:sp>
      <p:sp>
        <p:nvSpPr>
          <p:cNvPr id="17" name="正方形/長方形 16">
            <a:extLst>
              <a:ext uri="{FF2B5EF4-FFF2-40B4-BE49-F238E27FC236}">
                <a16:creationId xmlns:a16="http://schemas.microsoft.com/office/drawing/2014/main" id="{D66707EE-6D03-4DD5-A91A-D1B9DBBB3F14}"/>
              </a:ext>
            </a:extLst>
          </p:cNvPr>
          <p:cNvSpPr/>
          <p:nvPr/>
        </p:nvSpPr>
        <p:spPr>
          <a:xfrm>
            <a:off x="5365750" y="4187825"/>
            <a:ext cx="1106488"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rPr>
              <a:t>再商品化事業者に支払う見込み委託単価</a:t>
            </a:r>
          </a:p>
        </p:txBody>
      </p:sp>
      <p:sp>
        <p:nvSpPr>
          <p:cNvPr id="18" name="正方形/長方形 17">
            <a:extLst>
              <a:ext uri="{FF2B5EF4-FFF2-40B4-BE49-F238E27FC236}">
                <a16:creationId xmlns:a16="http://schemas.microsoft.com/office/drawing/2014/main" id="{E8B11A34-2B87-4C92-A843-641F636952EE}"/>
              </a:ext>
            </a:extLst>
          </p:cNvPr>
          <p:cNvSpPr/>
          <p:nvPr/>
        </p:nvSpPr>
        <p:spPr>
          <a:xfrm>
            <a:off x="6867525" y="4187825"/>
            <a:ext cx="93662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solidFill>
                  <a:schemeClr val="tx1"/>
                </a:solidFill>
              </a:rPr>
              <a:t>協会経費</a:t>
            </a:r>
          </a:p>
        </p:txBody>
      </p:sp>
      <p:sp>
        <p:nvSpPr>
          <p:cNvPr id="19" name="角丸四角形 18">
            <a:extLst>
              <a:ext uri="{FF2B5EF4-FFF2-40B4-BE49-F238E27FC236}">
                <a16:creationId xmlns:a16="http://schemas.microsoft.com/office/drawing/2014/main" id="{92934A94-CE03-4703-B531-6E8A051781EE}"/>
              </a:ext>
            </a:extLst>
          </p:cNvPr>
          <p:cNvSpPr/>
          <p:nvPr/>
        </p:nvSpPr>
        <p:spPr>
          <a:xfrm>
            <a:off x="3276600" y="5195888"/>
            <a:ext cx="4752975" cy="60960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rPr>
              <a:t>特定事業者などからの委託申込みが見込まれる量</a:t>
            </a:r>
          </a:p>
        </p:txBody>
      </p:sp>
      <p:sp>
        <p:nvSpPr>
          <p:cNvPr id="40975" name="テキスト ボックス 19">
            <a:extLst>
              <a:ext uri="{FF2B5EF4-FFF2-40B4-BE49-F238E27FC236}">
                <a16:creationId xmlns:a16="http://schemas.microsoft.com/office/drawing/2014/main" id="{938A65B6-476D-41C8-8A3F-A6DE1D16CD27}"/>
              </a:ext>
            </a:extLst>
          </p:cNvPr>
          <p:cNvSpPr txBox="1">
            <a:spLocks noChangeArrowheads="1"/>
          </p:cNvSpPr>
          <p:nvPr/>
        </p:nvSpPr>
        <p:spPr bwMode="auto">
          <a:xfrm>
            <a:off x="4914900" y="4405313"/>
            <a:ext cx="576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a:t>
            </a:r>
            <a:endParaRPr lang="ja-JP" altLang="en-US" sz="1800">
              <a:latin typeface="Arial" panose="020B0604020202020204" pitchFamily="34" charset="0"/>
            </a:endParaRPr>
          </a:p>
        </p:txBody>
      </p:sp>
      <p:sp>
        <p:nvSpPr>
          <p:cNvPr id="40976" name="テキスト ボックス 20">
            <a:extLst>
              <a:ext uri="{FF2B5EF4-FFF2-40B4-BE49-F238E27FC236}">
                <a16:creationId xmlns:a16="http://schemas.microsoft.com/office/drawing/2014/main" id="{4A0F1E4E-D1A6-4400-A7F4-DABBEC529DA0}"/>
              </a:ext>
            </a:extLst>
          </p:cNvPr>
          <p:cNvSpPr txBox="1">
            <a:spLocks noChangeArrowheads="1"/>
          </p:cNvSpPr>
          <p:nvPr/>
        </p:nvSpPr>
        <p:spPr bwMode="auto">
          <a:xfrm>
            <a:off x="6516688" y="4446588"/>
            <a:ext cx="576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図 10">
            <a:extLst>
              <a:ext uri="{FF2B5EF4-FFF2-40B4-BE49-F238E27FC236}">
                <a16:creationId xmlns:a16="http://schemas.microsoft.com/office/drawing/2014/main" id="{78E12C01-5BB8-4AA7-BADE-6F255CF966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7688"/>
            <a:ext cx="8269287"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スライド番号プレースホルダー 4">
            <a:extLst>
              <a:ext uri="{FF2B5EF4-FFF2-40B4-BE49-F238E27FC236}">
                <a16:creationId xmlns:a16="http://schemas.microsoft.com/office/drawing/2014/main" id="{920D6A6E-45E2-48C5-A4EC-3BA465414AD4}"/>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DE94C45-1FF8-438A-AA2B-DDA969907FA0}" type="slidenum">
              <a:rPr kumimoji="0" lang="en-US" altLang="ja-JP" sz="1200">
                <a:solidFill>
                  <a:srgbClr val="000000"/>
                </a:solidFill>
                <a:latin typeface="Arial" panose="020B0604020202020204" pitchFamily="34" charset="0"/>
              </a:rPr>
              <a:pPr>
                <a:spcBef>
                  <a:spcPct val="0"/>
                </a:spcBef>
                <a:buFontTx/>
                <a:buNone/>
              </a:pPr>
              <a:t>20</a:t>
            </a:fld>
            <a:endParaRPr kumimoji="0" lang="en-US" altLang="ja-JP" sz="1200">
              <a:solidFill>
                <a:srgbClr val="000000"/>
              </a:solidFill>
              <a:latin typeface="Arial" panose="020B0604020202020204" pitchFamily="34" charset="0"/>
            </a:endParaRPr>
          </a:p>
        </p:txBody>
      </p:sp>
      <p:sp>
        <p:nvSpPr>
          <p:cNvPr id="41988" name="AutoShape 3">
            <a:extLst>
              <a:ext uri="{FF2B5EF4-FFF2-40B4-BE49-F238E27FC236}">
                <a16:creationId xmlns:a16="http://schemas.microsoft.com/office/drawing/2014/main" id="{4C8B9A3A-EDE2-41A0-A03A-6071A2AEF947}"/>
              </a:ext>
            </a:extLst>
          </p:cNvPr>
          <p:cNvSpPr>
            <a:spLocks noChangeArrowheads="1"/>
          </p:cNvSpPr>
          <p:nvPr/>
        </p:nvSpPr>
        <p:spPr bwMode="auto">
          <a:xfrm>
            <a:off x="1597025" y="2193925"/>
            <a:ext cx="1223963" cy="433388"/>
          </a:xfrm>
          <a:prstGeom prst="leftArrow">
            <a:avLst>
              <a:gd name="adj1" fmla="val 50000"/>
              <a:gd name="adj2" fmla="val 70604"/>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b="1">
                <a:solidFill>
                  <a:srgbClr val="000000"/>
                </a:solidFill>
                <a:latin typeface="Arial" panose="020B0604020202020204" pitchFamily="34" charset="0"/>
              </a:rPr>
              <a:t>③</a:t>
            </a:r>
            <a:r>
              <a:rPr lang="ja-JP" altLang="en-US" sz="1000" b="1">
                <a:solidFill>
                  <a:srgbClr val="000000"/>
                </a:solidFill>
                <a:latin typeface="Arial" panose="020B0604020202020204" pitchFamily="34" charset="0"/>
              </a:rPr>
              <a:t>容器の用途</a:t>
            </a:r>
          </a:p>
        </p:txBody>
      </p:sp>
      <p:sp>
        <p:nvSpPr>
          <p:cNvPr id="41989" name="AutoShape 10">
            <a:extLst>
              <a:ext uri="{FF2B5EF4-FFF2-40B4-BE49-F238E27FC236}">
                <a16:creationId xmlns:a16="http://schemas.microsoft.com/office/drawing/2014/main" id="{B34F94F8-70E2-470D-98B8-5517E43640C1}"/>
              </a:ext>
            </a:extLst>
          </p:cNvPr>
          <p:cNvSpPr>
            <a:spLocks noChangeArrowheads="1"/>
          </p:cNvSpPr>
          <p:nvPr/>
        </p:nvSpPr>
        <p:spPr bwMode="auto">
          <a:xfrm>
            <a:off x="1598613" y="2836863"/>
            <a:ext cx="1222375" cy="433387"/>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b="1">
                <a:solidFill>
                  <a:srgbClr val="000000"/>
                </a:solidFill>
                <a:latin typeface="Arial" panose="020B0604020202020204" pitchFamily="34" charset="0"/>
              </a:rPr>
              <a:t>③</a:t>
            </a:r>
            <a:r>
              <a:rPr lang="ja-JP" altLang="en-US" sz="1000" b="1">
                <a:solidFill>
                  <a:srgbClr val="000000"/>
                </a:solidFill>
                <a:latin typeface="Arial" panose="020B0604020202020204" pitchFamily="34" charset="0"/>
              </a:rPr>
              <a:t>包装</a:t>
            </a:r>
            <a:r>
              <a:rPr lang="ja-JP" altLang="en-US" sz="1000">
                <a:solidFill>
                  <a:srgbClr val="000000"/>
                </a:solidFill>
                <a:latin typeface="Arial" panose="020B0604020202020204" pitchFamily="34" charset="0"/>
              </a:rPr>
              <a:t>　　　　</a:t>
            </a:r>
          </a:p>
        </p:txBody>
      </p:sp>
      <p:sp>
        <p:nvSpPr>
          <p:cNvPr id="41990" name="AutoShape 11">
            <a:extLst>
              <a:ext uri="{FF2B5EF4-FFF2-40B4-BE49-F238E27FC236}">
                <a16:creationId xmlns:a16="http://schemas.microsoft.com/office/drawing/2014/main" id="{48D479D6-EA5A-48E7-8B9A-F98DD6F49C0F}"/>
              </a:ext>
            </a:extLst>
          </p:cNvPr>
          <p:cNvSpPr>
            <a:spLocks noChangeArrowheads="1"/>
          </p:cNvSpPr>
          <p:nvPr/>
        </p:nvSpPr>
        <p:spPr bwMode="auto">
          <a:xfrm>
            <a:off x="1584325" y="4602163"/>
            <a:ext cx="1222375" cy="433387"/>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b="1">
                <a:solidFill>
                  <a:srgbClr val="000000"/>
                </a:solidFill>
                <a:latin typeface="Arial" panose="020B0604020202020204" pitchFamily="34" charset="0"/>
              </a:rPr>
              <a:t>③</a:t>
            </a:r>
            <a:r>
              <a:rPr lang="ja-JP" altLang="en-US" sz="1000" b="1">
                <a:solidFill>
                  <a:srgbClr val="000000"/>
                </a:solidFill>
                <a:latin typeface="Arial" panose="020B0604020202020204" pitchFamily="34" charset="0"/>
              </a:rPr>
              <a:t>容器の用途</a:t>
            </a:r>
          </a:p>
        </p:txBody>
      </p:sp>
      <p:sp>
        <p:nvSpPr>
          <p:cNvPr id="41991" name="AutoShape 12">
            <a:extLst>
              <a:ext uri="{FF2B5EF4-FFF2-40B4-BE49-F238E27FC236}">
                <a16:creationId xmlns:a16="http://schemas.microsoft.com/office/drawing/2014/main" id="{635C24D2-A4C3-41DB-B7E9-EC944DF8B2CA}"/>
              </a:ext>
            </a:extLst>
          </p:cNvPr>
          <p:cNvSpPr>
            <a:spLocks noChangeArrowheads="1"/>
          </p:cNvSpPr>
          <p:nvPr/>
        </p:nvSpPr>
        <p:spPr bwMode="auto">
          <a:xfrm>
            <a:off x="1589088" y="5224463"/>
            <a:ext cx="1222375" cy="433387"/>
          </a:xfrm>
          <a:prstGeom prst="leftArrow">
            <a:avLst>
              <a:gd name="adj1" fmla="val 50000"/>
              <a:gd name="adj2" fmla="val 70513"/>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b="1">
                <a:solidFill>
                  <a:srgbClr val="000000"/>
                </a:solidFill>
                <a:latin typeface="Arial" panose="020B0604020202020204" pitchFamily="34" charset="0"/>
              </a:rPr>
              <a:t>③</a:t>
            </a:r>
            <a:r>
              <a:rPr lang="ja-JP" altLang="en-US" sz="1000" b="1">
                <a:solidFill>
                  <a:srgbClr val="000000"/>
                </a:solidFill>
                <a:latin typeface="Arial" panose="020B0604020202020204" pitchFamily="34" charset="0"/>
              </a:rPr>
              <a:t>包装</a:t>
            </a:r>
            <a:r>
              <a:rPr lang="ja-JP" altLang="en-US" sz="1000">
                <a:solidFill>
                  <a:srgbClr val="000000"/>
                </a:solidFill>
                <a:latin typeface="Arial" panose="020B0604020202020204" pitchFamily="34" charset="0"/>
              </a:rPr>
              <a:t>　　　　</a:t>
            </a:r>
          </a:p>
        </p:txBody>
      </p:sp>
      <p:sp>
        <p:nvSpPr>
          <p:cNvPr id="17" name="角丸四角形 16">
            <a:extLst>
              <a:ext uri="{FF2B5EF4-FFF2-40B4-BE49-F238E27FC236}">
                <a16:creationId xmlns:a16="http://schemas.microsoft.com/office/drawing/2014/main" id="{7E92BE03-7604-4A6A-BC08-D4BCAD209386}"/>
              </a:ext>
            </a:extLst>
          </p:cNvPr>
          <p:cNvSpPr/>
          <p:nvPr/>
        </p:nvSpPr>
        <p:spPr>
          <a:xfrm>
            <a:off x="611188" y="120650"/>
            <a:ext cx="8137525" cy="576263"/>
          </a:xfrm>
          <a:prstGeom prst="roundRect">
            <a:avLst/>
          </a:prstGeom>
          <a:solidFill>
            <a:srgbClr val="CCFFCC"/>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（３）自社が扱うのは容器なのか包装なのか、容器であればその用途は何か、を区分したうえで、正しい行に記入し計算する必要があります。</a:t>
            </a:r>
            <a:endParaRPr lang="en-US" altLang="ja-JP" dirty="0">
              <a:latin typeface="+mn-ea"/>
            </a:endParaRPr>
          </a:p>
        </p:txBody>
      </p:sp>
      <p:sp>
        <p:nvSpPr>
          <p:cNvPr id="18" name="角丸四角形 17">
            <a:extLst>
              <a:ext uri="{FF2B5EF4-FFF2-40B4-BE49-F238E27FC236}">
                <a16:creationId xmlns:a16="http://schemas.microsoft.com/office/drawing/2014/main" id="{A91DAEBD-0436-4732-8F3D-5E458C4D98C6}"/>
              </a:ext>
            </a:extLst>
          </p:cNvPr>
          <p:cNvSpPr/>
          <p:nvPr/>
        </p:nvSpPr>
        <p:spPr>
          <a:xfrm>
            <a:off x="5580063" y="868363"/>
            <a:ext cx="2952750" cy="5329237"/>
          </a:xfrm>
          <a:prstGeom prst="round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自社が扱うのは容器なのか包装なのか、容器であればその用途は何か。</a:t>
            </a:r>
            <a:endParaRPr lang="en-US" altLang="ja-JP" dirty="0">
              <a:latin typeface="+mn-ea"/>
            </a:endParaRPr>
          </a:p>
          <a:p>
            <a:pPr>
              <a:defRPr/>
            </a:pPr>
            <a:endParaRPr lang="en-US" altLang="ja-JP" dirty="0">
              <a:latin typeface="+mn-ea"/>
            </a:endParaRPr>
          </a:p>
          <a:p>
            <a:pPr>
              <a:defRPr/>
            </a:pPr>
            <a:r>
              <a:rPr lang="ja-JP" altLang="en-US" dirty="0">
                <a:latin typeface="+mn-ea"/>
              </a:rPr>
              <a:t>次ページの素材別用途一覧表に自社商品、製品を当てはめてご確認いただき、正しい行に数値をご記入ください。</a:t>
            </a:r>
            <a:endParaRPr lang="en-US" altLang="ja-JP" dirty="0">
              <a:latin typeface="+mn-ea"/>
            </a:endParaRPr>
          </a:p>
          <a:p>
            <a:pPr>
              <a:defRPr/>
            </a:pPr>
            <a:endParaRPr lang="en-US" altLang="ja-JP" dirty="0">
              <a:latin typeface="+mn-ea"/>
            </a:endParaRPr>
          </a:p>
          <a:p>
            <a:pPr>
              <a:defRPr/>
            </a:pPr>
            <a:r>
              <a:rPr lang="ja-JP" altLang="en-US" dirty="0">
                <a:latin typeface="+mn-ea"/>
              </a:rPr>
              <a:t>容器なのか包装なのか、容器であればその用途は何か、によって自社の再商品化義務量の算定に係る「算定係数」が異なるため、間違えますと正しい申込となりません。</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図 2">
            <a:extLst>
              <a:ext uri="{FF2B5EF4-FFF2-40B4-BE49-F238E27FC236}">
                <a16:creationId xmlns:a16="http://schemas.microsoft.com/office/drawing/2014/main" id="{0E16A330-DA26-4098-B01A-943A1D1A7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8" y="1871663"/>
            <a:ext cx="8739187"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スライド番号プレースホルダー 4">
            <a:extLst>
              <a:ext uri="{FF2B5EF4-FFF2-40B4-BE49-F238E27FC236}">
                <a16:creationId xmlns:a16="http://schemas.microsoft.com/office/drawing/2014/main" id="{CEDC64D7-584E-46D2-8C76-3F2929E518E8}"/>
              </a:ext>
            </a:extLst>
          </p:cNvPr>
          <p:cNvSpPr>
            <a:spLocks noGrp="1"/>
          </p:cNvSpPr>
          <p:nvPr>
            <p:ph type="sldNum" sz="quarter" idx="12"/>
          </p:nvPr>
        </p:nvSpPr>
        <p:spPr bwMode="auto">
          <a:xfrm>
            <a:off x="6902450" y="63769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6BBFAE9-BC75-4881-B714-D9B5529AC6C0}" type="slidenum">
              <a:rPr kumimoji="0" lang="en-US" altLang="ja-JP" sz="1200">
                <a:solidFill>
                  <a:srgbClr val="000000"/>
                </a:solidFill>
                <a:latin typeface="Arial" panose="020B0604020202020204" pitchFamily="34" charset="0"/>
              </a:rPr>
              <a:pPr>
                <a:spcBef>
                  <a:spcPct val="0"/>
                </a:spcBef>
                <a:buFontTx/>
                <a:buNone/>
              </a:pPr>
              <a:t>21</a:t>
            </a:fld>
            <a:endParaRPr kumimoji="0" lang="en-US" altLang="ja-JP" sz="1200">
              <a:solidFill>
                <a:srgbClr val="000000"/>
              </a:solidFill>
              <a:latin typeface="Arial" panose="020B0604020202020204" pitchFamily="34" charset="0"/>
            </a:endParaRPr>
          </a:p>
        </p:txBody>
      </p:sp>
      <p:sp>
        <p:nvSpPr>
          <p:cNvPr id="9" name="Rectangle 2">
            <a:extLst>
              <a:ext uri="{FF2B5EF4-FFF2-40B4-BE49-F238E27FC236}">
                <a16:creationId xmlns:a16="http://schemas.microsoft.com/office/drawing/2014/main" id="{3899B4A0-244D-4D37-AC36-0A885D76FB67}"/>
              </a:ext>
            </a:extLst>
          </p:cNvPr>
          <p:cNvSpPr txBox="1">
            <a:spLocks noChangeArrowheads="1"/>
          </p:cNvSpPr>
          <p:nvPr/>
        </p:nvSpPr>
        <p:spPr bwMode="auto">
          <a:xfrm>
            <a:off x="846138" y="1457325"/>
            <a:ext cx="74707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kumimoji="1" sz="3200" b="1" u="sng">
                <a:solidFill>
                  <a:schemeClr val="tx2"/>
                </a:solidFill>
                <a:latin typeface="+mj-lt"/>
                <a:ea typeface="+mj-ea"/>
                <a:cs typeface="+mj-cs"/>
              </a:defRPr>
            </a:lvl1pPr>
            <a:lvl2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2pPr>
            <a:lvl3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3pPr>
            <a:lvl4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4pPr>
            <a:lvl5pPr algn="ctr" rtl="0" eaLnBrk="0" fontAlgn="base" hangingPunct="0">
              <a:spcBef>
                <a:spcPct val="0"/>
              </a:spcBef>
              <a:spcAft>
                <a:spcPct val="0"/>
              </a:spcAft>
              <a:defRPr kumimoji="1" sz="3200" b="1" u="sng">
                <a:solidFill>
                  <a:schemeClr val="tx2"/>
                </a:solidFill>
                <a:latin typeface="ＭＳ Ｐゴシック" pitchFamily="50" charset="-128"/>
                <a:ea typeface="ＭＳ Ｐゴシック" pitchFamily="50" charset="-128"/>
              </a:defRPr>
            </a:lvl5pPr>
            <a:lvl6pPr marL="4572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6pPr>
            <a:lvl7pPr marL="9144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7pPr>
            <a:lvl8pPr marL="13716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8pPr>
            <a:lvl9pPr marL="1828800" algn="ctr" rtl="0" fontAlgn="base">
              <a:spcBef>
                <a:spcPct val="0"/>
              </a:spcBef>
              <a:spcAft>
                <a:spcPct val="0"/>
              </a:spcAft>
              <a:defRPr kumimoji="1" sz="3200" b="1" u="sng">
                <a:solidFill>
                  <a:schemeClr val="tx2"/>
                </a:solidFill>
                <a:latin typeface="ＭＳ Ｐゴシック" pitchFamily="50" charset="-128"/>
                <a:ea typeface="ＭＳ Ｐゴシック" pitchFamily="50" charset="-128"/>
              </a:defRPr>
            </a:lvl9pPr>
          </a:lstStyle>
          <a:p>
            <a:pPr>
              <a:defRPr/>
            </a:pPr>
            <a:r>
              <a:rPr lang="ja-JP" altLang="en-US" sz="1600" u="none" kern="0" dirty="0">
                <a:solidFill>
                  <a:prstClr val="black"/>
                </a:solidFill>
                <a:latin typeface="ＭＳ Ｐゴシック" panose="020B0600070205080204" pitchFamily="50" charset="-128"/>
              </a:rPr>
              <a:t>＜容器包装４素材の用途一覧表＞　～「申込用紙２（利用事業者用）」表紙の裏面～</a:t>
            </a:r>
          </a:p>
        </p:txBody>
      </p:sp>
      <p:sp>
        <p:nvSpPr>
          <p:cNvPr id="2" name="正方形/長方形 1">
            <a:extLst>
              <a:ext uri="{FF2B5EF4-FFF2-40B4-BE49-F238E27FC236}">
                <a16:creationId xmlns:a16="http://schemas.microsoft.com/office/drawing/2014/main" id="{D00B6B5E-FBC3-4BD7-A677-3E6728339B50}"/>
              </a:ext>
            </a:extLst>
          </p:cNvPr>
          <p:cNvSpPr/>
          <p:nvPr/>
        </p:nvSpPr>
        <p:spPr>
          <a:xfrm>
            <a:off x="666750" y="2087563"/>
            <a:ext cx="617538" cy="415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正方形/長方形 7">
            <a:extLst>
              <a:ext uri="{FF2B5EF4-FFF2-40B4-BE49-F238E27FC236}">
                <a16:creationId xmlns:a16="http://schemas.microsoft.com/office/drawing/2014/main" id="{EF5E318D-D99A-4E22-A716-FD7A147DAB2C}"/>
              </a:ext>
            </a:extLst>
          </p:cNvPr>
          <p:cNvSpPr/>
          <p:nvPr/>
        </p:nvSpPr>
        <p:spPr>
          <a:xfrm>
            <a:off x="3440113" y="2097088"/>
            <a:ext cx="579437" cy="36560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3015" name="テキスト ボックス 2">
            <a:extLst>
              <a:ext uri="{FF2B5EF4-FFF2-40B4-BE49-F238E27FC236}">
                <a16:creationId xmlns:a16="http://schemas.microsoft.com/office/drawing/2014/main" id="{A05CC6C0-06CE-4088-9889-A4D15E3EB6D9}"/>
              </a:ext>
            </a:extLst>
          </p:cNvPr>
          <p:cNvSpPr txBox="1">
            <a:spLocks noChangeArrowheads="1"/>
          </p:cNvSpPr>
          <p:nvPr/>
        </p:nvSpPr>
        <p:spPr bwMode="auto">
          <a:xfrm>
            <a:off x="323850" y="776288"/>
            <a:ext cx="8609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Arial" panose="020B0604020202020204" pitchFamily="34" charset="0"/>
              </a:rPr>
              <a:t>再商品化義務量は「用途」ごとに算出しますが、その「用途」は、その容器包装がどんな用途（業種）に用いられるか、すなわち</a:t>
            </a:r>
            <a:r>
              <a:rPr lang="ja-JP" altLang="en-US" sz="1800">
                <a:solidFill>
                  <a:srgbClr val="FF0000"/>
                </a:solidFill>
                <a:latin typeface="Arial" panose="020B0604020202020204" pitchFamily="34" charset="0"/>
              </a:rPr>
              <a:t>中身の商品により判断</a:t>
            </a:r>
            <a:r>
              <a:rPr lang="ja-JP" altLang="en-US" sz="1800">
                <a:solidFill>
                  <a:srgbClr val="000000"/>
                </a:solidFill>
                <a:latin typeface="Arial" panose="020B0604020202020204" pitchFamily="34" charset="0"/>
              </a:rPr>
              <a:t>します。</a:t>
            </a:r>
          </a:p>
        </p:txBody>
      </p:sp>
      <p:sp>
        <p:nvSpPr>
          <p:cNvPr id="13" name="正方形/長方形 12">
            <a:extLst>
              <a:ext uri="{FF2B5EF4-FFF2-40B4-BE49-F238E27FC236}">
                <a16:creationId xmlns:a16="http://schemas.microsoft.com/office/drawing/2014/main" id="{61D014B2-A302-443C-B7E1-B78654833545}"/>
              </a:ext>
            </a:extLst>
          </p:cNvPr>
          <p:cNvSpPr/>
          <p:nvPr/>
        </p:nvSpPr>
        <p:spPr>
          <a:xfrm>
            <a:off x="3081338" y="5781675"/>
            <a:ext cx="933450" cy="43973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8" name="正方形/長方形 17">
            <a:extLst>
              <a:ext uri="{FF2B5EF4-FFF2-40B4-BE49-F238E27FC236}">
                <a16:creationId xmlns:a16="http://schemas.microsoft.com/office/drawing/2014/main" id="{827656AB-B086-4F45-8AE6-E6CEC032F0DF}"/>
              </a:ext>
            </a:extLst>
          </p:cNvPr>
          <p:cNvSpPr/>
          <p:nvPr/>
        </p:nvSpPr>
        <p:spPr>
          <a:xfrm>
            <a:off x="3081338" y="2097088"/>
            <a:ext cx="331787" cy="367823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9" name="正方形/長方形 18">
            <a:extLst>
              <a:ext uri="{FF2B5EF4-FFF2-40B4-BE49-F238E27FC236}">
                <a16:creationId xmlns:a16="http://schemas.microsoft.com/office/drawing/2014/main" id="{2500118F-3866-4CFD-95AB-84DE8D6132E6}"/>
              </a:ext>
            </a:extLst>
          </p:cNvPr>
          <p:cNvSpPr/>
          <p:nvPr/>
        </p:nvSpPr>
        <p:spPr>
          <a:xfrm>
            <a:off x="6208713" y="2097088"/>
            <a:ext cx="569912" cy="36718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0" name="正方形/長方形 19">
            <a:extLst>
              <a:ext uri="{FF2B5EF4-FFF2-40B4-BE49-F238E27FC236}">
                <a16:creationId xmlns:a16="http://schemas.microsoft.com/office/drawing/2014/main" id="{B0E3E0EA-84A0-4C52-8304-B520F8709B8A}"/>
              </a:ext>
            </a:extLst>
          </p:cNvPr>
          <p:cNvSpPr/>
          <p:nvPr/>
        </p:nvSpPr>
        <p:spPr>
          <a:xfrm>
            <a:off x="5818188" y="5799138"/>
            <a:ext cx="969962" cy="4191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1" name="正方形/長方形 20">
            <a:extLst>
              <a:ext uri="{FF2B5EF4-FFF2-40B4-BE49-F238E27FC236}">
                <a16:creationId xmlns:a16="http://schemas.microsoft.com/office/drawing/2014/main" id="{7C583029-C022-4CD5-8A23-3D2EA8153A37}"/>
              </a:ext>
            </a:extLst>
          </p:cNvPr>
          <p:cNvSpPr/>
          <p:nvPr/>
        </p:nvSpPr>
        <p:spPr>
          <a:xfrm>
            <a:off x="5818188" y="2097088"/>
            <a:ext cx="360362" cy="369887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5" name="角丸四角形 14">
            <a:extLst>
              <a:ext uri="{FF2B5EF4-FFF2-40B4-BE49-F238E27FC236}">
                <a16:creationId xmlns:a16="http://schemas.microsoft.com/office/drawing/2014/main" id="{8B0AE69D-88A6-44C9-B9F6-DA700CEE1FC1}"/>
              </a:ext>
            </a:extLst>
          </p:cNvPr>
          <p:cNvSpPr/>
          <p:nvPr/>
        </p:nvSpPr>
        <p:spPr>
          <a:xfrm>
            <a:off x="611188" y="120650"/>
            <a:ext cx="8137525" cy="576263"/>
          </a:xfrm>
          <a:prstGeom prst="roundRect">
            <a:avLst/>
          </a:prstGeom>
          <a:solidFill>
            <a:srgbClr val="CCFFCC"/>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（３）自社が扱うのは容器なのか包装なのか、容器であればその用途は何か、を区分したうえで、正しい行に記入し計算する必要があります。</a:t>
            </a:r>
            <a:endParaRPr lang="en-US" altLang="ja-JP" dirty="0">
              <a:latin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5">
            <a:extLst>
              <a:ext uri="{FF2B5EF4-FFF2-40B4-BE49-F238E27FC236}">
                <a16:creationId xmlns:a16="http://schemas.microsoft.com/office/drawing/2014/main" id="{AF073A6B-43C2-4BDF-B83F-C7F77DBBA439}"/>
              </a:ext>
            </a:extLst>
          </p:cNvPr>
          <p:cNvSpPr>
            <a:spLocks noGrp="1"/>
          </p:cNvSpPr>
          <p:nvPr>
            <p:ph type="sldNum" sz="quarter" idx="12"/>
          </p:nvPr>
        </p:nvSpPr>
        <p:spPr bwMode="auto">
          <a:xfrm>
            <a:off x="6875463" y="6284913"/>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C988FB7-2B1A-484F-B421-D435CC78E9FA}" type="slidenum">
              <a:rPr kumimoji="0" lang="en-US" altLang="ja-JP" sz="1200">
                <a:latin typeface="Arial" panose="020B0604020202020204" pitchFamily="34" charset="0"/>
              </a:rPr>
              <a:pPr>
                <a:spcBef>
                  <a:spcPct val="0"/>
                </a:spcBef>
                <a:buFontTx/>
                <a:buNone/>
              </a:pPr>
              <a:t>22</a:t>
            </a:fld>
            <a:endParaRPr kumimoji="0" lang="en-US" altLang="ja-JP" sz="1200">
              <a:latin typeface="Arial" panose="020B0604020202020204" pitchFamily="34" charset="0"/>
            </a:endParaRPr>
          </a:p>
        </p:txBody>
      </p:sp>
      <p:sp>
        <p:nvSpPr>
          <p:cNvPr id="24579" name="Text Box 5">
            <a:extLst>
              <a:ext uri="{FF2B5EF4-FFF2-40B4-BE49-F238E27FC236}">
                <a16:creationId xmlns:a16="http://schemas.microsoft.com/office/drawing/2014/main" id="{0B5BBBB2-D43E-402F-85B2-546EE9454C6E}"/>
              </a:ext>
            </a:extLst>
          </p:cNvPr>
          <p:cNvSpPr txBox="1">
            <a:spLocks noChangeArrowheads="1"/>
          </p:cNvSpPr>
          <p:nvPr/>
        </p:nvSpPr>
        <p:spPr bwMode="auto">
          <a:xfrm>
            <a:off x="227013" y="1308100"/>
            <a:ext cx="8782050"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800"/>
              </a:lnSpc>
              <a:spcBef>
                <a:spcPct val="0"/>
              </a:spcBef>
              <a:buFontTx/>
              <a:buNone/>
              <a:defRPr/>
            </a:pPr>
            <a:r>
              <a:rPr lang="ja-JP" altLang="en-US" sz="2000" dirty="0">
                <a:latin typeface="+mn-ea"/>
                <a:ea typeface="+mn-ea"/>
              </a:rPr>
              <a:t>○コンビニや弁当屋などで販売される弁当容器の用途は・・・</a:t>
            </a:r>
            <a:endParaRPr lang="en-US" altLang="ja-JP" sz="2000" dirty="0">
              <a:latin typeface="+mn-ea"/>
              <a:ea typeface="+mn-ea"/>
            </a:endParaRPr>
          </a:p>
          <a:p>
            <a:pPr eaLnBrk="1" hangingPunct="1">
              <a:lnSpc>
                <a:spcPts val="2800"/>
              </a:lnSpc>
              <a:spcBef>
                <a:spcPct val="0"/>
              </a:spcBef>
              <a:buFontTx/>
              <a:buNone/>
              <a:defRPr/>
            </a:pPr>
            <a:r>
              <a:rPr lang="ja-JP" altLang="en-US" sz="2000" dirty="0">
                <a:latin typeface="+mn-ea"/>
                <a:ea typeface="+mn-ea"/>
              </a:rPr>
              <a:t>　　★ 販売店のバックヤード（同一敷地内）で弁当を作っている場合　⇒</a:t>
            </a:r>
            <a:r>
              <a:rPr lang="ja-JP" altLang="en-US" sz="2000" u="sng" dirty="0">
                <a:latin typeface="+mn-ea"/>
                <a:ea typeface="+mn-ea"/>
              </a:rPr>
              <a:t>小売業</a:t>
            </a:r>
            <a:endParaRPr lang="en-US" altLang="ja-JP" sz="2000" u="sng" dirty="0">
              <a:latin typeface="+mn-ea"/>
              <a:ea typeface="+mn-ea"/>
            </a:endParaRPr>
          </a:p>
          <a:p>
            <a:pPr eaLnBrk="1" hangingPunct="1">
              <a:lnSpc>
                <a:spcPts val="2800"/>
              </a:lnSpc>
              <a:spcBef>
                <a:spcPct val="0"/>
              </a:spcBef>
              <a:buFont typeface="Arial" panose="020B0604020202020204" pitchFamily="34" charset="0"/>
              <a:buNone/>
              <a:defRPr/>
            </a:pPr>
            <a:r>
              <a:rPr lang="ja-JP" altLang="en-US" sz="2000" dirty="0">
                <a:latin typeface="+mn-ea"/>
                <a:ea typeface="+mn-ea"/>
              </a:rPr>
              <a:t>　　★ コンビニ等で、離れた場所にある工場で作っている場合　⇒</a:t>
            </a:r>
            <a:r>
              <a:rPr lang="ja-JP" altLang="en-US" sz="2000" u="sng" dirty="0">
                <a:latin typeface="+mn-ea"/>
                <a:ea typeface="+mn-ea"/>
              </a:rPr>
              <a:t>食料品製造業</a:t>
            </a:r>
            <a:endParaRPr lang="en-US" altLang="ja-JP" sz="2000" u="sng" dirty="0">
              <a:latin typeface="+mn-ea"/>
              <a:ea typeface="+mn-ea"/>
            </a:endParaRPr>
          </a:p>
          <a:p>
            <a:pPr eaLnBrk="1" hangingPunct="1">
              <a:lnSpc>
                <a:spcPts val="2800"/>
              </a:lnSpc>
              <a:spcBef>
                <a:spcPts val="1200"/>
              </a:spcBef>
              <a:buFontTx/>
              <a:buNone/>
              <a:defRPr/>
            </a:pPr>
            <a:r>
              <a:rPr lang="ja-JP" altLang="en-US" sz="2000" dirty="0">
                <a:latin typeface="+mn-ea"/>
                <a:ea typeface="+mn-ea"/>
              </a:rPr>
              <a:t>○スーパー、コンビニの店頭で用いられるレジ袋（容器）の用途は・・・</a:t>
            </a:r>
            <a:endParaRPr lang="en-US" altLang="ja-JP" sz="2000" dirty="0">
              <a:latin typeface="+mn-ea"/>
              <a:ea typeface="+mn-ea"/>
            </a:endParaRPr>
          </a:p>
          <a:p>
            <a:pPr eaLnBrk="1" hangingPunct="1">
              <a:lnSpc>
                <a:spcPts val="2800"/>
              </a:lnSpc>
              <a:spcBef>
                <a:spcPts val="0"/>
              </a:spcBef>
              <a:buFontTx/>
              <a:buNone/>
              <a:defRPr/>
            </a:pPr>
            <a:r>
              <a:rPr lang="ja-JP" altLang="en-US" sz="2000" dirty="0">
                <a:latin typeface="+mn-ea"/>
                <a:ea typeface="+mn-ea"/>
              </a:rPr>
              <a:t>　　⇒</a:t>
            </a:r>
            <a:r>
              <a:rPr lang="ja-JP" altLang="en-US" sz="2000" u="sng" dirty="0">
                <a:latin typeface="+mn-ea"/>
                <a:ea typeface="+mn-ea"/>
              </a:rPr>
              <a:t>小売業</a:t>
            </a:r>
            <a:r>
              <a:rPr lang="ja-JP" altLang="en-US" sz="2000" dirty="0">
                <a:latin typeface="+mn-ea"/>
                <a:ea typeface="+mn-ea"/>
              </a:rPr>
              <a:t>　（併せて、</a:t>
            </a:r>
            <a:r>
              <a:rPr lang="ja-JP" altLang="en-US" sz="2000" u="sng" dirty="0">
                <a:latin typeface="+mn-ea"/>
                <a:ea typeface="+mn-ea"/>
              </a:rPr>
              <a:t>レジ袋は‘包装’ではなく‘容器‘</a:t>
            </a:r>
            <a:r>
              <a:rPr lang="ja-JP" altLang="en-US" sz="2000" dirty="0">
                <a:latin typeface="+mn-ea"/>
                <a:ea typeface="+mn-ea"/>
              </a:rPr>
              <a:t>であることにも注意）</a:t>
            </a:r>
            <a:endParaRPr lang="en-US" altLang="ja-JP" sz="2000" dirty="0">
              <a:latin typeface="+mn-ea"/>
              <a:ea typeface="+mn-ea"/>
            </a:endParaRPr>
          </a:p>
          <a:p>
            <a:pPr eaLnBrk="1" hangingPunct="1">
              <a:lnSpc>
                <a:spcPts val="2800"/>
              </a:lnSpc>
              <a:spcBef>
                <a:spcPts val="1200"/>
              </a:spcBef>
              <a:buFontTx/>
              <a:buNone/>
              <a:defRPr/>
            </a:pPr>
            <a:r>
              <a:rPr lang="ja-JP" altLang="en-US" sz="2000" dirty="0">
                <a:latin typeface="+mn-ea"/>
                <a:ea typeface="+mn-ea"/>
              </a:rPr>
              <a:t>○卸売業が</a:t>
            </a:r>
            <a:r>
              <a:rPr lang="ja-JP" altLang="en-US" sz="2000" u="sng" dirty="0">
                <a:latin typeface="+mn-ea"/>
                <a:ea typeface="+mn-ea"/>
              </a:rPr>
              <a:t>新たに付加した</a:t>
            </a:r>
            <a:r>
              <a:rPr lang="ja-JP" altLang="en-US" sz="2000" dirty="0">
                <a:latin typeface="+mn-ea"/>
                <a:ea typeface="+mn-ea"/>
              </a:rPr>
              <a:t>容器の用途は・・・</a:t>
            </a:r>
            <a:endParaRPr lang="en-US" altLang="ja-JP" sz="2000" dirty="0">
              <a:latin typeface="+mn-ea"/>
              <a:ea typeface="+mn-ea"/>
            </a:endParaRPr>
          </a:p>
          <a:p>
            <a:pPr eaLnBrk="1" hangingPunct="1">
              <a:lnSpc>
                <a:spcPts val="2800"/>
              </a:lnSpc>
              <a:spcBef>
                <a:spcPct val="0"/>
              </a:spcBef>
              <a:buFontTx/>
              <a:buNone/>
              <a:defRPr/>
            </a:pPr>
            <a:r>
              <a:rPr lang="ja-JP" altLang="en-US" sz="2000" dirty="0">
                <a:latin typeface="+mn-ea"/>
                <a:ea typeface="+mn-ea"/>
              </a:rPr>
              <a:t>　　⇒卸売り段階で</a:t>
            </a:r>
            <a:r>
              <a:rPr lang="ja-JP" altLang="en-US" sz="2000" u="sng" dirty="0">
                <a:latin typeface="+mn-ea"/>
                <a:ea typeface="+mn-ea"/>
              </a:rPr>
              <a:t>新たに付加した</a:t>
            </a:r>
            <a:r>
              <a:rPr lang="ja-JP" altLang="en-US" sz="2000" dirty="0">
                <a:latin typeface="+mn-ea"/>
                <a:ea typeface="+mn-ea"/>
              </a:rPr>
              <a:t>容器で、かつ家庭から排出される場合は、</a:t>
            </a:r>
            <a:endParaRPr lang="en-US" altLang="ja-JP" sz="2000" dirty="0">
              <a:latin typeface="+mn-ea"/>
              <a:ea typeface="+mn-ea"/>
            </a:endParaRPr>
          </a:p>
          <a:p>
            <a:pPr eaLnBrk="1" hangingPunct="1">
              <a:lnSpc>
                <a:spcPts val="2800"/>
              </a:lnSpc>
              <a:spcBef>
                <a:spcPct val="0"/>
              </a:spcBef>
              <a:buFontTx/>
              <a:buNone/>
              <a:defRPr/>
            </a:pPr>
            <a:r>
              <a:rPr lang="ja-JP" altLang="en-US" sz="2000" dirty="0">
                <a:latin typeface="+mn-ea"/>
                <a:ea typeface="+mn-ea"/>
              </a:rPr>
              <a:t>　　　当該商品（中身）の製造業を選択。中身が食料品であれば、食料品製造業</a:t>
            </a:r>
          </a:p>
        </p:txBody>
      </p:sp>
      <p:sp>
        <p:nvSpPr>
          <p:cNvPr id="15364" name="Text Box 7">
            <a:extLst>
              <a:ext uri="{FF2B5EF4-FFF2-40B4-BE49-F238E27FC236}">
                <a16:creationId xmlns:a16="http://schemas.microsoft.com/office/drawing/2014/main" id="{2A57F7CC-39E5-4D8D-8284-769743AAA868}"/>
              </a:ext>
            </a:extLst>
          </p:cNvPr>
          <p:cNvSpPr txBox="1">
            <a:spLocks noChangeArrowheads="1"/>
          </p:cNvSpPr>
          <p:nvPr/>
        </p:nvSpPr>
        <p:spPr bwMode="auto">
          <a:xfrm>
            <a:off x="227013" y="4710113"/>
            <a:ext cx="8666162"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2800"/>
              </a:lnSpc>
              <a:defRPr/>
            </a:pPr>
            <a:r>
              <a:rPr lang="en-US" altLang="ja-JP" sz="2400" dirty="0">
                <a:latin typeface="+mn-ea"/>
                <a:ea typeface="+mn-ea"/>
              </a:rPr>
              <a:t>【</a:t>
            </a:r>
            <a:r>
              <a:rPr lang="ja-JP" altLang="en-US" sz="2400" dirty="0">
                <a:latin typeface="+mn-ea"/>
                <a:ea typeface="+mn-ea"/>
              </a:rPr>
              <a:t>間違えやすい用途の事例</a:t>
            </a:r>
            <a:r>
              <a:rPr lang="en-US" altLang="ja-JP" sz="2400" dirty="0">
                <a:latin typeface="+mn-ea"/>
                <a:ea typeface="+mn-ea"/>
              </a:rPr>
              <a:t>】</a:t>
            </a:r>
            <a:r>
              <a:rPr lang="ja-JP" altLang="en-US" sz="2400" dirty="0">
                <a:latin typeface="+mn-ea"/>
                <a:ea typeface="+mn-ea"/>
              </a:rPr>
              <a:t>　</a:t>
            </a:r>
            <a:r>
              <a:rPr lang="en-US" altLang="ja-JP" sz="2400" dirty="0">
                <a:latin typeface="+mn-ea"/>
                <a:ea typeface="+mn-ea"/>
              </a:rPr>
              <a:t> ※</a:t>
            </a:r>
            <a:r>
              <a:rPr lang="ja-JP" altLang="en-US" sz="2400" dirty="0">
                <a:latin typeface="+mn-ea"/>
                <a:ea typeface="+mn-ea"/>
              </a:rPr>
              <a:t>利用事業者の場合</a:t>
            </a:r>
          </a:p>
          <a:p>
            <a:pPr eaLnBrk="1" hangingPunct="1">
              <a:lnSpc>
                <a:spcPts val="2800"/>
              </a:lnSpc>
              <a:spcBef>
                <a:spcPts val="600"/>
              </a:spcBef>
              <a:defRPr/>
            </a:pPr>
            <a:r>
              <a:rPr lang="ja-JP" altLang="en-US" sz="2000" dirty="0">
                <a:latin typeface="+mn-ea"/>
                <a:ea typeface="+mn-ea"/>
              </a:rPr>
              <a:t>　　薬局やドラッグストア（主たる業種は小売業）で用いられる</a:t>
            </a:r>
            <a:r>
              <a:rPr lang="ja-JP" altLang="en-US" sz="2000" u="sng" dirty="0">
                <a:latin typeface="+mn-ea"/>
                <a:ea typeface="+mn-ea"/>
              </a:rPr>
              <a:t>レジ袋や紙袋（いずれも容器）の用途は「小売」</a:t>
            </a:r>
            <a:r>
              <a:rPr lang="ja-JP" altLang="en-US" sz="2000" dirty="0">
                <a:latin typeface="+mn-ea"/>
                <a:ea typeface="+mn-ea"/>
              </a:rPr>
              <a:t>であり、「医薬品」ではありません。</a:t>
            </a:r>
            <a:endParaRPr lang="en-US" altLang="ja-JP" sz="2000" dirty="0">
              <a:latin typeface="+mn-ea"/>
              <a:ea typeface="+mn-ea"/>
            </a:endParaRPr>
          </a:p>
          <a:p>
            <a:pPr eaLnBrk="1" hangingPunct="1">
              <a:lnSpc>
                <a:spcPts val="2800"/>
              </a:lnSpc>
              <a:defRPr/>
            </a:pPr>
            <a:r>
              <a:rPr lang="ja-JP" altLang="en-US" sz="2000" dirty="0">
                <a:solidFill>
                  <a:srgbClr val="0000FF"/>
                </a:solidFill>
                <a:latin typeface="+mn-ea"/>
                <a:ea typeface="+mn-ea"/>
              </a:rPr>
              <a:t>　　</a:t>
            </a:r>
            <a:r>
              <a:rPr lang="ja-JP" altLang="en-US" sz="2000" u="sng" dirty="0">
                <a:latin typeface="+mn-ea"/>
                <a:ea typeface="+mn-ea"/>
              </a:rPr>
              <a:t>薬本体（中身）が入っている容器</a:t>
            </a:r>
            <a:r>
              <a:rPr lang="ja-JP" altLang="en-US" sz="2000" dirty="0">
                <a:latin typeface="+mn-ea"/>
                <a:ea typeface="+mn-ea"/>
              </a:rPr>
              <a:t>については、製薬メーカー等が特定事業者となり、</a:t>
            </a:r>
            <a:r>
              <a:rPr lang="ja-JP" altLang="en-US" sz="2000" u="sng" dirty="0">
                <a:latin typeface="+mn-ea"/>
                <a:ea typeface="+mn-ea"/>
              </a:rPr>
              <a:t>用途は「医薬品」</a:t>
            </a:r>
            <a:r>
              <a:rPr lang="ja-JP" altLang="en-US" sz="2000" dirty="0">
                <a:latin typeface="+mn-ea"/>
                <a:ea typeface="+mn-ea"/>
              </a:rPr>
              <a:t>となります。</a:t>
            </a:r>
          </a:p>
        </p:txBody>
      </p:sp>
      <p:sp>
        <p:nvSpPr>
          <p:cNvPr id="44037" name="Text Box 10">
            <a:extLst>
              <a:ext uri="{FF2B5EF4-FFF2-40B4-BE49-F238E27FC236}">
                <a16:creationId xmlns:a16="http://schemas.microsoft.com/office/drawing/2014/main" id="{ED3C302A-510D-4816-A3D1-A762FA0089AE}"/>
              </a:ext>
            </a:extLst>
          </p:cNvPr>
          <p:cNvSpPr txBox="1">
            <a:spLocks noChangeArrowheads="1"/>
          </p:cNvSpPr>
          <p:nvPr/>
        </p:nvSpPr>
        <p:spPr bwMode="auto">
          <a:xfrm>
            <a:off x="212725" y="846138"/>
            <a:ext cx="25558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400" dirty="0">
                <a:latin typeface="+mn-ea"/>
                <a:ea typeface="+mn-ea"/>
              </a:rPr>
              <a:t>【</a:t>
            </a:r>
            <a:r>
              <a:rPr lang="ja-JP" altLang="en-US" sz="2400" dirty="0">
                <a:latin typeface="+mn-ea"/>
                <a:ea typeface="+mn-ea"/>
              </a:rPr>
              <a:t>用途の注意点</a:t>
            </a:r>
            <a:r>
              <a:rPr lang="en-US" altLang="ja-JP" sz="2400" dirty="0">
                <a:latin typeface="+mn-ea"/>
                <a:ea typeface="+mn-ea"/>
              </a:rPr>
              <a:t>】</a:t>
            </a:r>
            <a:endParaRPr lang="ja-JP" altLang="en-US" sz="2400" dirty="0">
              <a:latin typeface="+mn-ea"/>
              <a:ea typeface="+mn-ea"/>
            </a:endParaRPr>
          </a:p>
        </p:txBody>
      </p:sp>
      <p:pic>
        <p:nvPicPr>
          <p:cNvPr id="44038" name="Picture 8" descr="MC900222657[1]">
            <a:extLst>
              <a:ext uri="{FF2B5EF4-FFF2-40B4-BE49-F238E27FC236}">
                <a16:creationId xmlns:a16="http://schemas.microsoft.com/office/drawing/2014/main" id="{703761DB-A655-4077-8F5D-FE601871F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463" y="754063"/>
            <a:ext cx="11525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a:extLst>
              <a:ext uri="{FF2B5EF4-FFF2-40B4-BE49-F238E27FC236}">
                <a16:creationId xmlns:a16="http://schemas.microsoft.com/office/drawing/2014/main" id="{E2652869-4129-497E-B7A8-584DA1DDB83B}"/>
              </a:ext>
            </a:extLst>
          </p:cNvPr>
          <p:cNvSpPr/>
          <p:nvPr/>
        </p:nvSpPr>
        <p:spPr>
          <a:xfrm>
            <a:off x="611188" y="120650"/>
            <a:ext cx="8137525" cy="576263"/>
          </a:xfrm>
          <a:prstGeom prst="roundRect">
            <a:avLst/>
          </a:prstGeom>
          <a:solidFill>
            <a:srgbClr val="CCFFCC"/>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（３）自社が扱うのは容器なのか包装なのか、容器であればその用途は何か、を区分したうえで、正しい行に記入し計算する必要があります。</a:t>
            </a:r>
            <a:endParaRPr lang="en-US" altLang="ja-JP" dirty="0">
              <a:latin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28118994-4043-4947-B488-0A951EE1F5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2205038"/>
            <a:ext cx="8642350" cy="4537075"/>
          </a:xfrm>
          <a:noFill/>
        </p:spPr>
      </p:pic>
      <p:sp>
        <p:nvSpPr>
          <p:cNvPr id="18435" name="スライド番号プレースホルダー 5">
            <a:extLst>
              <a:ext uri="{FF2B5EF4-FFF2-40B4-BE49-F238E27FC236}">
                <a16:creationId xmlns:a16="http://schemas.microsoft.com/office/drawing/2014/main" id="{731C1D10-D1B9-4BD6-A58F-E4BADE329A5E}"/>
              </a:ext>
            </a:extLst>
          </p:cNvPr>
          <p:cNvSpPr>
            <a:spLocks noGrp="1"/>
          </p:cNvSpPr>
          <p:nvPr>
            <p:ph type="sldNum" sz="quarter" idx="12"/>
          </p:nvPr>
        </p:nvSpPr>
        <p:spPr bwMode="auto">
          <a:xfrm>
            <a:off x="6902450"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B795C38-6704-49B7-A31B-6E383D6E8CD6}" type="slidenum">
              <a:rPr kumimoji="0" lang="en-US" altLang="ja-JP" sz="1200">
                <a:latin typeface="Arial" panose="020B0604020202020204" pitchFamily="34" charset="0"/>
              </a:rPr>
              <a:pPr>
                <a:spcBef>
                  <a:spcPct val="0"/>
                </a:spcBef>
                <a:buFontTx/>
                <a:buNone/>
              </a:pPr>
              <a:t>2</a:t>
            </a:fld>
            <a:endParaRPr kumimoji="0" lang="en-US" altLang="ja-JP" sz="1200">
              <a:latin typeface="Arial" panose="020B0604020202020204" pitchFamily="34" charset="0"/>
            </a:endParaRPr>
          </a:p>
        </p:txBody>
      </p:sp>
      <p:sp>
        <p:nvSpPr>
          <p:cNvPr id="18436" name="Text Box 10">
            <a:extLst>
              <a:ext uri="{FF2B5EF4-FFF2-40B4-BE49-F238E27FC236}">
                <a16:creationId xmlns:a16="http://schemas.microsoft.com/office/drawing/2014/main" id="{39F522DD-E35C-46C9-8F60-D2F7122E8B32}"/>
              </a:ext>
            </a:extLst>
          </p:cNvPr>
          <p:cNvSpPr txBox="1">
            <a:spLocks noChangeArrowheads="1"/>
          </p:cNvSpPr>
          <p:nvPr/>
        </p:nvSpPr>
        <p:spPr bwMode="auto">
          <a:xfrm>
            <a:off x="0" y="0"/>
            <a:ext cx="4427538"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bg1"/>
                </a:solidFill>
                <a:latin typeface="Arial" panose="020B0604020202020204" pitchFamily="34" charset="0"/>
              </a:rPr>
              <a:t>１．リサイクル義務の有無の判定</a:t>
            </a:r>
          </a:p>
        </p:txBody>
      </p:sp>
      <p:sp>
        <p:nvSpPr>
          <p:cNvPr id="18437" name="Rectangle 17">
            <a:extLst>
              <a:ext uri="{FF2B5EF4-FFF2-40B4-BE49-F238E27FC236}">
                <a16:creationId xmlns:a16="http://schemas.microsoft.com/office/drawing/2014/main" id="{D5E64B88-AB17-4366-958A-E04821ECE292}"/>
              </a:ext>
            </a:extLst>
          </p:cNvPr>
          <p:cNvSpPr>
            <a:spLocks noChangeArrowheads="1"/>
          </p:cNvSpPr>
          <p:nvPr/>
        </p:nvSpPr>
        <p:spPr bwMode="auto">
          <a:xfrm>
            <a:off x="4581525" y="-26988"/>
            <a:ext cx="4429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～経済産業省作成「容器包装リサイクル法」パンフレットより～ </a:t>
            </a:r>
          </a:p>
        </p:txBody>
      </p:sp>
      <p:sp>
        <p:nvSpPr>
          <p:cNvPr id="3" name="角丸四角形 2">
            <a:extLst>
              <a:ext uri="{FF2B5EF4-FFF2-40B4-BE49-F238E27FC236}">
                <a16:creationId xmlns:a16="http://schemas.microsoft.com/office/drawing/2014/main" id="{FE6A623F-3DAE-4F5B-8C0A-EA1CD58D532D}"/>
              </a:ext>
            </a:extLst>
          </p:cNvPr>
          <p:cNvSpPr/>
          <p:nvPr/>
        </p:nvSpPr>
        <p:spPr>
          <a:xfrm>
            <a:off x="431800" y="619125"/>
            <a:ext cx="8280400" cy="13700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まずは自社に再商品化（リサイクル）の義務が課せられるのかどうか、</a:t>
            </a:r>
            <a:endParaRPr lang="en-US" altLang="ja-JP" dirty="0"/>
          </a:p>
          <a:p>
            <a:pPr algn="ctr">
              <a:defRPr/>
            </a:pPr>
            <a:r>
              <a:rPr lang="ja-JP" altLang="en-US" dirty="0"/>
              <a:t>このフローチャートを用いて改めてご確認ください。</a:t>
            </a:r>
            <a:endParaRPr lang="en-US" altLang="ja-JP" dirty="0"/>
          </a:p>
          <a:p>
            <a:pPr algn="ctr">
              <a:spcBef>
                <a:spcPts val="600"/>
              </a:spcBef>
              <a:defRPr/>
            </a:pPr>
            <a:r>
              <a:rPr lang="ja-JP" altLang="en-US" sz="1600" dirty="0"/>
              <a:t>文字が小さいので詳しくは後ほど、下記のＵＲＬのパンフＰ５～６から。</a:t>
            </a:r>
            <a:endParaRPr lang="en-US" altLang="ja-JP" sz="1600" dirty="0"/>
          </a:p>
          <a:p>
            <a:pPr algn="ctr">
              <a:defRPr/>
            </a:pPr>
            <a:r>
              <a:rPr lang="en-US" altLang="ja-JP" sz="1600" dirty="0">
                <a:hlinkClick r:id="rId4"/>
              </a:rPr>
              <a:t>https://www.jcpra.or.jp/Portals/0/resource/association/pamph/pdf/law2006_ja.pdf</a:t>
            </a:r>
            <a:endParaRPr lang="ja-JP" altLang="en-US" sz="16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DE06BD17-8461-49E5-A6EE-FFF74BEFE4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0538" y="476250"/>
            <a:ext cx="8096250" cy="5045075"/>
          </a:xfrm>
          <a:noFill/>
        </p:spPr>
      </p:pic>
      <p:sp>
        <p:nvSpPr>
          <p:cNvPr id="20483" name="スライド番号プレースホルダー 5">
            <a:extLst>
              <a:ext uri="{FF2B5EF4-FFF2-40B4-BE49-F238E27FC236}">
                <a16:creationId xmlns:a16="http://schemas.microsoft.com/office/drawing/2014/main" id="{2028641A-E93F-46C2-BCA6-79EE25D47A48}"/>
              </a:ext>
            </a:extLst>
          </p:cNvPr>
          <p:cNvSpPr>
            <a:spLocks noGrp="1"/>
          </p:cNvSpPr>
          <p:nvPr>
            <p:ph type="sldNum" sz="quarter" idx="12"/>
          </p:nvPr>
        </p:nvSpPr>
        <p:spPr bwMode="auto">
          <a:xfrm>
            <a:off x="6875463" y="63769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65B7FAF-F834-42D2-BD30-416542217FF3}" type="slidenum">
              <a:rPr kumimoji="0" lang="en-US" altLang="ja-JP" sz="1200">
                <a:latin typeface="Arial" panose="020B0604020202020204" pitchFamily="34" charset="0"/>
              </a:rPr>
              <a:pPr>
                <a:spcBef>
                  <a:spcPct val="0"/>
                </a:spcBef>
                <a:buFontTx/>
                <a:buNone/>
              </a:pPr>
              <a:t>3</a:t>
            </a:fld>
            <a:endParaRPr kumimoji="0" lang="en-US" altLang="ja-JP" sz="1200">
              <a:latin typeface="Arial" panose="020B0604020202020204" pitchFamily="34" charset="0"/>
            </a:endParaRPr>
          </a:p>
        </p:txBody>
      </p:sp>
      <p:sp>
        <p:nvSpPr>
          <p:cNvPr id="20484" name="Rectangle 17">
            <a:extLst>
              <a:ext uri="{FF2B5EF4-FFF2-40B4-BE49-F238E27FC236}">
                <a16:creationId xmlns:a16="http://schemas.microsoft.com/office/drawing/2014/main" id="{B44DF852-2A50-41BB-8180-7C03BCEC8D23}"/>
              </a:ext>
            </a:extLst>
          </p:cNvPr>
          <p:cNvSpPr>
            <a:spLocks noChangeArrowheads="1"/>
          </p:cNvSpPr>
          <p:nvPr/>
        </p:nvSpPr>
        <p:spPr bwMode="auto">
          <a:xfrm>
            <a:off x="4538663" y="0"/>
            <a:ext cx="44640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～経済産業省作成「容器包装リサイクル法」パンフレットより～ </a:t>
            </a:r>
          </a:p>
        </p:txBody>
      </p:sp>
      <p:sp>
        <p:nvSpPr>
          <p:cNvPr id="5" name="角丸四角形 4">
            <a:extLst>
              <a:ext uri="{FF2B5EF4-FFF2-40B4-BE49-F238E27FC236}">
                <a16:creationId xmlns:a16="http://schemas.microsoft.com/office/drawing/2014/main" id="{814E55A0-B67C-4271-9383-3B642F563427}"/>
              </a:ext>
            </a:extLst>
          </p:cNvPr>
          <p:cNvSpPr/>
          <p:nvPr/>
        </p:nvSpPr>
        <p:spPr>
          <a:xfrm>
            <a:off x="395288" y="5300663"/>
            <a:ext cx="8280400" cy="13700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一通りご確認いただき、ご不明な点がありましたら</a:t>
            </a:r>
            <a:endParaRPr lang="en-US" altLang="ja-JP" dirty="0"/>
          </a:p>
          <a:p>
            <a:pPr algn="ctr">
              <a:defRPr/>
            </a:pPr>
            <a:r>
              <a:rPr lang="ja-JP" altLang="en-US" dirty="0"/>
              <a:t>当協会コールセンターにお問い合わせください。</a:t>
            </a:r>
            <a:endParaRPr lang="en-US" altLang="ja-JP" dirty="0"/>
          </a:p>
          <a:p>
            <a:pPr algn="ctr">
              <a:defRPr/>
            </a:pPr>
            <a:r>
              <a:rPr lang="en-US" altLang="ja-JP" dirty="0"/>
              <a:t>TEL 03-5251-4870</a:t>
            </a:r>
            <a:r>
              <a:rPr lang="ja-JP" altLang="en-US" dirty="0" err="1"/>
              <a:t>、</a:t>
            </a:r>
            <a:r>
              <a:rPr lang="en-US" altLang="ja-JP" dirty="0"/>
              <a:t>4871</a:t>
            </a:r>
            <a:r>
              <a:rPr lang="ja-JP" altLang="en-US" dirty="0" err="1"/>
              <a:t>、</a:t>
            </a:r>
            <a:r>
              <a:rPr lang="en-US" altLang="ja-JP" dirty="0"/>
              <a:t>4872</a:t>
            </a:r>
          </a:p>
          <a:p>
            <a:pPr algn="ctr">
              <a:defRPr/>
            </a:pPr>
            <a:r>
              <a:rPr lang="en-US" altLang="ja-JP" dirty="0"/>
              <a:t>FAX 03-5532-9698</a:t>
            </a:r>
            <a:endParaRPr lang="ja-JP"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re_system_popph03">
            <a:extLst>
              <a:ext uri="{FF2B5EF4-FFF2-40B4-BE49-F238E27FC236}">
                <a16:creationId xmlns:a16="http://schemas.microsoft.com/office/drawing/2014/main" id="{DA320B33-61ED-44FE-B61B-C91BF06BDB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916113"/>
            <a:ext cx="8569325" cy="4826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スライド番号プレースホルダー 5">
            <a:extLst>
              <a:ext uri="{FF2B5EF4-FFF2-40B4-BE49-F238E27FC236}">
                <a16:creationId xmlns:a16="http://schemas.microsoft.com/office/drawing/2014/main" id="{7DE72094-1FFB-4ECD-99DC-D1D648A4D1B3}"/>
              </a:ext>
            </a:extLst>
          </p:cNvPr>
          <p:cNvSpPr>
            <a:spLocks noGrp="1"/>
          </p:cNvSpPr>
          <p:nvPr>
            <p:ph type="sldNum" sz="quarter" idx="12"/>
          </p:nvPr>
        </p:nvSpPr>
        <p:spPr bwMode="auto">
          <a:xfrm>
            <a:off x="690245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CF4BAE5-837E-4BBD-ABDB-F10E21EFAB5D}" type="slidenum">
              <a:rPr kumimoji="0" lang="en-US" altLang="ja-JP" sz="1200">
                <a:latin typeface="Arial" panose="020B0604020202020204" pitchFamily="34" charset="0"/>
              </a:rPr>
              <a:pPr>
                <a:spcBef>
                  <a:spcPct val="0"/>
                </a:spcBef>
                <a:buFontTx/>
                <a:buNone/>
              </a:pPr>
              <a:t>4</a:t>
            </a:fld>
            <a:endParaRPr kumimoji="0" lang="en-US" altLang="ja-JP" sz="1200">
              <a:latin typeface="Arial" panose="020B0604020202020204" pitchFamily="34" charset="0"/>
            </a:endParaRPr>
          </a:p>
        </p:txBody>
      </p:sp>
      <p:sp>
        <p:nvSpPr>
          <p:cNvPr id="21508" name="Text Box 7">
            <a:extLst>
              <a:ext uri="{FF2B5EF4-FFF2-40B4-BE49-F238E27FC236}">
                <a16:creationId xmlns:a16="http://schemas.microsoft.com/office/drawing/2014/main" id="{8A9350E3-92E4-4E81-8C52-1F689998C3F2}"/>
              </a:ext>
            </a:extLst>
          </p:cNvPr>
          <p:cNvSpPr txBox="1">
            <a:spLocks noChangeArrowheads="1"/>
          </p:cNvSpPr>
          <p:nvPr/>
        </p:nvSpPr>
        <p:spPr bwMode="auto">
          <a:xfrm>
            <a:off x="0" y="0"/>
            <a:ext cx="3995738"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chemeClr val="bg1"/>
                </a:solidFill>
                <a:latin typeface="Arial" panose="020B0604020202020204" pitchFamily="34" charset="0"/>
              </a:rPr>
              <a:t>２．再商品化委託申込の方法</a:t>
            </a:r>
          </a:p>
        </p:txBody>
      </p:sp>
      <p:sp>
        <p:nvSpPr>
          <p:cNvPr id="6" name="角丸四角形 5">
            <a:extLst>
              <a:ext uri="{FF2B5EF4-FFF2-40B4-BE49-F238E27FC236}">
                <a16:creationId xmlns:a16="http://schemas.microsoft.com/office/drawing/2014/main" id="{8AE58EC8-C4AA-45F5-A32A-527577A43E06}"/>
              </a:ext>
            </a:extLst>
          </p:cNvPr>
          <p:cNvSpPr/>
          <p:nvPr/>
        </p:nvSpPr>
        <p:spPr>
          <a:xfrm>
            <a:off x="395288" y="620713"/>
            <a:ext cx="8351837" cy="1150937"/>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申込方法は「オンライン」または「紙」の２種類です。</a:t>
            </a:r>
            <a:endParaRPr lang="en-US" altLang="ja-JP" dirty="0"/>
          </a:p>
          <a:p>
            <a:pPr algn="ctr">
              <a:defRPr/>
            </a:pPr>
            <a:r>
              <a:rPr lang="ja-JP" altLang="en-US" dirty="0"/>
              <a:t>過去の申込履歴が確認出来ること、自動計算機能があること、</a:t>
            </a:r>
            <a:endParaRPr lang="en-US" altLang="ja-JP" dirty="0"/>
          </a:p>
          <a:p>
            <a:pPr algn="ctr">
              <a:defRPr/>
            </a:pPr>
            <a:r>
              <a:rPr lang="ja-JP" altLang="en-US" dirty="0"/>
              <a:t>紙を減らせる等の観点から</a:t>
            </a:r>
            <a:r>
              <a:rPr lang="ja-JP" altLang="en-US" u="sng" dirty="0"/>
              <a:t>「オンライン」を推奨</a:t>
            </a:r>
            <a:r>
              <a:rPr lang="ja-JP" altLang="en-US" dirty="0"/>
              <a:t>しています。</a:t>
            </a:r>
            <a:endParaRPr lang="ja-JP" altLang="en-US" sz="1600" dirty="0"/>
          </a:p>
        </p:txBody>
      </p:sp>
      <p:sp>
        <p:nvSpPr>
          <p:cNvPr id="3" name="角丸四角形 2">
            <a:extLst>
              <a:ext uri="{FF2B5EF4-FFF2-40B4-BE49-F238E27FC236}">
                <a16:creationId xmlns:a16="http://schemas.microsoft.com/office/drawing/2014/main" id="{C11D0FCF-F9C1-4EF9-9779-F2423309199B}"/>
              </a:ext>
            </a:extLst>
          </p:cNvPr>
          <p:cNvSpPr/>
          <p:nvPr/>
        </p:nvSpPr>
        <p:spPr>
          <a:xfrm>
            <a:off x="7956550" y="6308725"/>
            <a:ext cx="644525" cy="385763"/>
          </a:xfrm>
          <a:prstGeom prst="roundRect">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00" b="1" dirty="0">
                <a:latin typeface="+mn-ea"/>
              </a:rPr>
              <a:t>-</a:t>
            </a:r>
            <a:r>
              <a:rPr lang="ja-JP" altLang="en-US" sz="1000" b="1" dirty="0">
                <a:latin typeface="+mn-ea"/>
              </a:rPr>
              <a:t>４８７１</a:t>
            </a:r>
            <a:endParaRPr lang="en-US" altLang="ja-JP" sz="1000" b="1" dirty="0">
              <a:latin typeface="+mn-ea"/>
            </a:endParaRPr>
          </a:p>
          <a:p>
            <a:pPr algn="ctr">
              <a:defRPr/>
            </a:pPr>
            <a:r>
              <a:rPr lang="en-US" altLang="ja-JP" sz="1000" b="1" dirty="0">
                <a:latin typeface="+mn-ea"/>
              </a:rPr>
              <a:t>-</a:t>
            </a:r>
            <a:r>
              <a:rPr lang="ja-JP" altLang="en-US" sz="1000" b="1" dirty="0">
                <a:latin typeface="+mn-ea"/>
              </a:rPr>
              <a:t>４８７２</a:t>
            </a:r>
            <a:endParaRPr lang="en-US" altLang="ja-JP" sz="1000" b="1" dirty="0">
              <a:latin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7">
            <a:extLst>
              <a:ext uri="{FF2B5EF4-FFF2-40B4-BE49-F238E27FC236}">
                <a16:creationId xmlns:a16="http://schemas.microsoft.com/office/drawing/2014/main" id="{9923C6C8-D0E5-444E-A1F4-50175C0648E9}"/>
              </a:ext>
            </a:extLst>
          </p:cNvPr>
          <p:cNvSpPr>
            <a:spLocks noGrp="1"/>
          </p:cNvSpPr>
          <p:nvPr>
            <p:ph type="sldNum" sz="quarter" idx="12"/>
          </p:nvPr>
        </p:nvSpPr>
        <p:spPr bwMode="auto">
          <a:xfrm>
            <a:off x="6961188" y="6327775"/>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5C1E7F0-9FE1-4AE6-AF1B-E2353D1FD998}" type="slidenum">
              <a:rPr kumimoji="0" lang="en-US" altLang="ja-JP" sz="1200">
                <a:solidFill>
                  <a:srgbClr val="000000"/>
                </a:solidFill>
                <a:latin typeface="Arial" panose="020B0604020202020204" pitchFamily="34" charset="0"/>
              </a:rPr>
              <a:pPr>
                <a:spcBef>
                  <a:spcPct val="0"/>
                </a:spcBef>
                <a:buFontTx/>
                <a:buNone/>
              </a:pPr>
              <a:t>5</a:t>
            </a:fld>
            <a:endParaRPr kumimoji="0" lang="en-US" altLang="ja-JP" sz="1200">
              <a:solidFill>
                <a:srgbClr val="000000"/>
              </a:solidFill>
              <a:latin typeface="Arial" panose="020B0604020202020204" pitchFamily="34" charset="0"/>
            </a:endParaRPr>
          </a:p>
        </p:txBody>
      </p:sp>
      <p:sp>
        <p:nvSpPr>
          <p:cNvPr id="22531" name="Text Box 16">
            <a:extLst>
              <a:ext uri="{FF2B5EF4-FFF2-40B4-BE49-F238E27FC236}">
                <a16:creationId xmlns:a16="http://schemas.microsoft.com/office/drawing/2014/main" id="{2E2842AA-F7D5-4D4C-AC55-76E705FDA92D}"/>
              </a:ext>
            </a:extLst>
          </p:cNvPr>
          <p:cNvSpPr txBox="1">
            <a:spLocks noChangeArrowheads="1"/>
          </p:cNvSpPr>
          <p:nvPr/>
        </p:nvSpPr>
        <p:spPr bwMode="auto">
          <a:xfrm>
            <a:off x="0" y="0"/>
            <a:ext cx="5435600"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rgbClr val="FFFFFF"/>
                </a:solidFill>
                <a:latin typeface="Arial" panose="020B0604020202020204" pitchFamily="34" charset="0"/>
              </a:rPr>
              <a:t>３．再商品化委託申込の手続きと注意点</a:t>
            </a:r>
          </a:p>
        </p:txBody>
      </p:sp>
      <p:sp>
        <p:nvSpPr>
          <p:cNvPr id="18" name="角丸四角形 17">
            <a:extLst>
              <a:ext uri="{FF2B5EF4-FFF2-40B4-BE49-F238E27FC236}">
                <a16:creationId xmlns:a16="http://schemas.microsoft.com/office/drawing/2014/main" id="{3A6CFB72-216C-4C0E-A90B-D5C569DDC2CF}"/>
              </a:ext>
            </a:extLst>
          </p:cNvPr>
          <p:cNvSpPr/>
          <p:nvPr/>
        </p:nvSpPr>
        <p:spPr>
          <a:xfrm>
            <a:off x="409575" y="1004888"/>
            <a:ext cx="8343900" cy="15113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先ずは、「申込用紙１」です。こちらは主に自社の基本情報を登録していただく内容となっております。</a:t>
            </a:r>
            <a:endParaRPr lang="en-US" altLang="ja-JP" dirty="0">
              <a:latin typeface="+mn-ea"/>
            </a:endParaRPr>
          </a:p>
          <a:p>
            <a:pPr>
              <a:defRPr/>
            </a:pPr>
            <a:r>
              <a:rPr lang="ja-JP" altLang="en-US" dirty="0">
                <a:latin typeface="+mn-ea"/>
              </a:rPr>
              <a:t>●印の箇所は全て必須記入項目です。お手数ですが全ての項目にご記入ください。</a:t>
            </a:r>
            <a:endParaRPr lang="en-US" altLang="ja-JP" dirty="0">
              <a:latin typeface="+mn-ea"/>
            </a:endParaRPr>
          </a:p>
          <a:p>
            <a:pPr>
              <a:defRPr/>
            </a:pPr>
            <a:r>
              <a:rPr lang="ja-JP" altLang="en-US" dirty="0">
                <a:latin typeface="+mn-ea"/>
              </a:rPr>
              <a:t>「オンライン」の場合は前年度に登録した内容が予め記載されておりますので、変更がない場合は入力の必要がありません。Ｐ６～７で注意点をご説明いたします。</a:t>
            </a:r>
          </a:p>
        </p:txBody>
      </p:sp>
      <p:sp>
        <p:nvSpPr>
          <p:cNvPr id="22533" name="Rectangle 17">
            <a:extLst>
              <a:ext uri="{FF2B5EF4-FFF2-40B4-BE49-F238E27FC236}">
                <a16:creationId xmlns:a16="http://schemas.microsoft.com/office/drawing/2014/main" id="{CAFC8EDE-7725-483B-9971-DE75A3ADA7E1}"/>
              </a:ext>
            </a:extLst>
          </p:cNvPr>
          <p:cNvSpPr>
            <a:spLocks noChangeArrowheads="1"/>
          </p:cNvSpPr>
          <p:nvPr/>
        </p:nvSpPr>
        <p:spPr bwMode="auto">
          <a:xfrm>
            <a:off x="260350" y="539750"/>
            <a:ext cx="8642350" cy="369888"/>
          </a:xfrm>
          <a:prstGeom prst="rect">
            <a:avLst/>
          </a:prstGeom>
          <a:solidFill>
            <a:srgbClr val="CCFF66"/>
          </a:solidFill>
          <a:ln w="9525">
            <a:solidFill>
              <a:schemeClr val="tx1"/>
            </a:solidFill>
            <a:miter lim="800000"/>
            <a:headEnd/>
            <a:tailEnd/>
          </a:ln>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以降は「紙」申込資料に沿って説明いたします。「オンライン」であっても基本は同じです。</a:t>
            </a:r>
          </a:p>
        </p:txBody>
      </p:sp>
      <p:pic>
        <p:nvPicPr>
          <p:cNvPr id="22534" name="図 3">
            <a:extLst>
              <a:ext uri="{FF2B5EF4-FFF2-40B4-BE49-F238E27FC236}">
                <a16:creationId xmlns:a16="http://schemas.microsoft.com/office/drawing/2014/main" id="{D6793494-260D-4DB9-AC86-D3A764DF47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6550" y="2568575"/>
            <a:ext cx="5989638" cy="4176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図 5">
            <a:extLst>
              <a:ext uri="{FF2B5EF4-FFF2-40B4-BE49-F238E27FC236}">
                <a16:creationId xmlns:a16="http://schemas.microsoft.com/office/drawing/2014/main" id="{51061E93-FBFC-4379-BF4F-597BEA7B0D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3" y="511175"/>
            <a:ext cx="8556625" cy="5965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79" name="スライド番号プレースホルダー 7">
            <a:extLst>
              <a:ext uri="{FF2B5EF4-FFF2-40B4-BE49-F238E27FC236}">
                <a16:creationId xmlns:a16="http://schemas.microsoft.com/office/drawing/2014/main" id="{1073AD32-C7F0-4ACD-93CD-0256D08D4C23}"/>
              </a:ext>
            </a:extLst>
          </p:cNvPr>
          <p:cNvSpPr>
            <a:spLocks noGrp="1"/>
          </p:cNvSpPr>
          <p:nvPr>
            <p:ph type="sldNum" sz="quarter" idx="12"/>
          </p:nvPr>
        </p:nvSpPr>
        <p:spPr bwMode="auto">
          <a:xfrm>
            <a:off x="6961188" y="6327775"/>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2CA7FD2C-4639-47BE-A6C7-B1E78C92F0E6}" type="slidenum">
              <a:rPr kumimoji="0" lang="en-US" altLang="ja-JP" sz="1200">
                <a:latin typeface="Arial" panose="020B0604020202020204" pitchFamily="34" charset="0"/>
              </a:rPr>
              <a:pPr>
                <a:spcBef>
                  <a:spcPct val="0"/>
                </a:spcBef>
                <a:buFontTx/>
                <a:buNone/>
              </a:pPr>
              <a:t>6</a:t>
            </a:fld>
            <a:endParaRPr kumimoji="0" lang="en-US" altLang="ja-JP" sz="1200">
              <a:latin typeface="Arial" panose="020B0604020202020204" pitchFamily="34" charset="0"/>
            </a:endParaRPr>
          </a:p>
        </p:txBody>
      </p:sp>
      <p:sp>
        <p:nvSpPr>
          <p:cNvPr id="24580" name="AutoShape 5">
            <a:extLst>
              <a:ext uri="{FF2B5EF4-FFF2-40B4-BE49-F238E27FC236}">
                <a16:creationId xmlns:a16="http://schemas.microsoft.com/office/drawing/2014/main" id="{E3973FF7-22B1-46B1-82C8-606F6460993E}"/>
              </a:ext>
            </a:extLst>
          </p:cNvPr>
          <p:cNvSpPr>
            <a:spLocks noChangeArrowheads="1"/>
          </p:cNvSpPr>
          <p:nvPr/>
        </p:nvSpPr>
        <p:spPr bwMode="auto">
          <a:xfrm>
            <a:off x="620713" y="5132388"/>
            <a:ext cx="7856537" cy="274637"/>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4581" name="AutoShape 7">
            <a:extLst>
              <a:ext uri="{FF2B5EF4-FFF2-40B4-BE49-F238E27FC236}">
                <a16:creationId xmlns:a16="http://schemas.microsoft.com/office/drawing/2014/main" id="{0CF98A87-07BD-4256-93E2-710ACAC2319B}"/>
              </a:ext>
            </a:extLst>
          </p:cNvPr>
          <p:cNvSpPr>
            <a:spLocks noChangeArrowheads="1"/>
          </p:cNvSpPr>
          <p:nvPr/>
        </p:nvSpPr>
        <p:spPr bwMode="auto">
          <a:xfrm>
            <a:off x="609600" y="1681163"/>
            <a:ext cx="1897063" cy="327025"/>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4582" name="AutoShape 8">
            <a:extLst>
              <a:ext uri="{FF2B5EF4-FFF2-40B4-BE49-F238E27FC236}">
                <a16:creationId xmlns:a16="http://schemas.microsoft.com/office/drawing/2014/main" id="{500C79C0-6853-4836-9FBE-4EA6DD580CE5}"/>
              </a:ext>
            </a:extLst>
          </p:cNvPr>
          <p:cNvSpPr>
            <a:spLocks noChangeArrowheads="1"/>
          </p:cNvSpPr>
          <p:nvPr/>
        </p:nvSpPr>
        <p:spPr bwMode="auto">
          <a:xfrm>
            <a:off x="2443163" y="2840038"/>
            <a:ext cx="1606550" cy="303212"/>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4583" name="AutoShape 9">
            <a:extLst>
              <a:ext uri="{FF2B5EF4-FFF2-40B4-BE49-F238E27FC236}">
                <a16:creationId xmlns:a16="http://schemas.microsoft.com/office/drawing/2014/main" id="{A072B6D3-1B13-4E82-9466-A38D55A0952B}"/>
              </a:ext>
            </a:extLst>
          </p:cNvPr>
          <p:cNvSpPr>
            <a:spLocks noChangeArrowheads="1"/>
          </p:cNvSpPr>
          <p:nvPr/>
        </p:nvSpPr>
        <p:spPr bwMode="auto">
          <a:xfrm>
            <a:off x="4049713" y="2828925"/>
            <a:ext cx="2430462" cy="312738"/>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2" name="円/楕円 1">
            <a:extLst>
              <a:ext uri="{FF2B5EF4-FFF2-40B4-BE49-F238E27FC236}">
                <a16:creationId xmlns:a16="http://schemas.microsoft.com/office/drawing/2014/main" id="{989CBB2B-9AB7-49CA-AFDC-047AD9C9F1F1}"/>
              </a:ext>
            </a:extLst>
          </p:cNvPr>
          <p:cNvSpPr/>
          <p:nvPr/>
        </p:nvSpPr>
        <p:spPr>
          <a:xfrm>
            <a:off x="7985125" y="2011363"/>
            <a:ext cx="574675" cy="504825"/>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4585" name="Rectangle 17">
            <a:extLst>
              <a:ext uri="{FF2B5EF4-FFF2-40B4-BE49-F238E27FC236}">
                <a16:creationId xmlns:a16="http://schemas.microsoft.com/office/drawing/2014/main" id="{1E841D90-EAF9-4111-840B-E09D4274B6D8}"/>
              </a:ext>
            </a:extLst>
          </p:cNvPr>
          <p:cNvSpPr>
            <a:spLocks noChangeArrowheads="1"/>
          </p:cNvSpPr>
          <p:nvPr/>
        </p:nvSpPr>
        <p:spPr bwMode="auto">
          <a:xfrm>
            <a:off x="261938" y="131763"/>
            <a:ext cx="8640762" cy="369887"/>
          </a:xfrm>
          <a:prstGeom prst="rect">
            <a:avLst/>
          </a:prstGeom>
          <a:solidFill>
            <a:srgbClr val="FFFF66"/>
          </a:solidFill>
          <a:ln w="9525">
            <a:solidFill>
              <a:schemeClr val="tx1"/>
            </a:solidFill>
            <a:miter lim="800000"/>
            <a:headEnd/>
            <a:tailEnd/>
          </a:ln>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青線で囲まれた項目は過去から記入漏れ、間違いが多い箇所です。</a:t>
            </a:r>
          </a:p>
        </p:txBody>
      </p:sp>
      <p:sp>
        <p:nvSpPr>
          <p:cNvPr id="3" name="角丸四角形吹き出し 2">
            <a:extLst>
              <a:ext uri="{FF2B5EF4-FFF2-40B4-BE49-F238E27FC236}">
                <a16:creationId xmlns:a16="http://schemas.microsoft.com/office/drawing/2014/main" id="{37753366-DA0D-4241-BACA-87E2ECE810A8}"/>
              </a:ext>
            </a:extLst>
          </p:cNvPr>
          <p:cNvSpPr/>
          <p:nvPr/>
        </p:nvSpPr>
        <p:spPr>
          <a:xfrm>
            <a:off x="2843213" y="804863"/>
            <a:ext cx="2044700" cy="1039812"/>
          </a:xfrm>
          <a:prstGeom prst="wedgeRoundRectCallout">
            <a:avLst>
              <a:gd name="adj1" fmla="val -64808"/>
              <a:gd name="adj2" fmla="val 37692"/>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mn-ea"/>
              </a:rPr>
              <a:t>封筒内の１枚目、送付状に記載されている４から始まる</a:t>
            </a:r>
            <a:r>
              <a:rPr lang="en-US" altLang="ja-JP" sz="1400" dirty="0">
                <a:solidFill>
                  <a:schemeClr val="tx1"/>
                </a:solidFill>
                <a:latin typeface="+mn-ea"/>
              </a:rPr>
              <a:t>10</a:t>
            </a:r>
            <a:r>
              <a:rPr lang="ja-JP" altLang="en-US" sz="1400" dirty="0">
                <a:solidFill>
                  <a:schemeClr val="tx1"/>
                </a:solidFill>
                <a:latin typeface="+mn-ea"/>
              </a:rPr>
              <a:t>桁のコードをご記入ください</a:t>
            </a:r>
          </a:p>
        </p:txBody>
      </p:sp>
      <p:sp>
        <p:nvSpPr>
          <p:cNvPr id="20" name="角丸四角形吹き出し 19">
            <a:extLst>
              <a:ext uri="{FF2B5EF4-FFF2-40B4-BE49-F238E27FC236}">
                <a16:creationId xmlns:a16="http://schemas.microsoft.com/office/drawing/2014/main" id="{0C2CF892-CA98-46F6-9C30-86FE03DD6567}"/>
              </a:ext>
            </a:extLst>
          </p:cNvPr>
          <p:cNvSpPr/>
          <p:nvPr/>
        </p:nvSpPr>
        <p:spPr>
          <a:xfrm>
            <a:off x="5791200" y="804863"/>
            <a:ext cx="1665288" cy="854075"/>
          </a:xfrm>
          <a:prstGeom prst="wedgeRoundRectCallout">
            <a:avLst>
              <a:gd name="adj1" fmla="val 81607"/>
              <a:gd name="adj2" fmla="val 96216"/>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mn-ea"/>
              </a:rPr>
              <a:t>契約に至る書類ですので忘れずに押印してください</a:t>
            </a:r>
          </a:p>
        </p:txBody>
      </p:sp>
      <p:sp>
        <p:nvSpPr>
          <p:cNvPr id="8" name="角丸四角形 7">
            <a:extLst>
              <a:ext uri="{FF2B5EF4-FFF2-40B4-BE49-F238E27FC236}">
                <a16:creationId xmlns:a16="http://schemas.microsoft.com/office/drawing/2014/main" id="{32FA3571-E785-4AE1-BD97-7DE37E1C7841}"/>
              </a:ext>
            </a:extLst>
          </p:cNvPr>
          <p:cNvSpPr/>
          <p:nvPr/>
        </p:nvSpPr>
        <p:spPr>
          <a:xfrm>
            <a:off x="938213" y="3487738"/>
            <a:ext cx="3128962" cy="1081087"/>
          </a:xfrm>
          <a:prstGeom prst="roundRect">
            <a:avLst/>
          </a:prstGeom>
          <a:solidFill>
            <a:srgbClr val="CCFFFF"/>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400" dirty="0">
                <a:solidFill>
                  <a:prstClr val="black"/>
                </a:solidFill>
                <a:latin typeface="ＭＳ Ｐゴシック" panose="020B0600070205080204" pitchFamily="50" charset="-128"/>
                <a:hlinkClick r:id="rId4"/>
              </a:rPr>
              <a:t>小規模事業者</a:t>
            </a:r>
            <a:r>
              <a:rPr lang="ja-JP" altLang="en-US" sz="1400" dirty="0">
                <a:solidFill>
                  <a:prstClr val="black"/>
                </a:solidFill>
                <a:latin typeface="ＭＳ Ｐゴシック" panose="020B0600070205080204" pitchFamily="50" charset="-128"/>
              </a:rPr>
              <a:t>の場合は義務が課せられませんので、会社規模による義務の有り無</a:t>
            </a:r>
            <a:r>
              <a:rPr lang="ja-JP" altLang="en-US" sz="1400" dirty="0" err="1">
                <a:solidFill>
                  <a:prstClr val="black"/>
                </a:solidFill>
                <a:latin typeface="ＭＳ Ｐゴシック" panose="020B0600070205080204" pitchFamily="50" charset="-128"/>
              </a:rPr>
              <a:t>しを</a:t>
            </a:r>
            <a:r>
              <a:rPr lang="ja-JP" altLang="en-US" sz="1400" dirty="0">
                <a:solidFill>
                  <a:prstClr val="black"/>
                </a:solidFill>
                <a:latin typeface="ＭＳ Ｐゴシック" panose="020B0600070205080204" pitchFamily="50" charset="-128"/>
              </a:rPr>
              <a:t>確認させていただくためにご記入いただく項目です。</a:t>
            </a:r>
          </a:p>
        </p:txBody>
      </p:sp>
      <p:cxnSp>
        <p:nvCxnSpPr>
          <p:cNvPr id="10" name="直線矢印コネクタ 9">
            <a:extLst>
              <a:ext uri="{FF2B5EF4-FFF2-40B4-BE49-F238E27FC236}">
                <a16:creationId xmlns:a16="http://schemas.microsoft.com/office/drawing/2014/main" id="{95AF1F9B-F413-4823-8638-A3842AC866EC}"/>
              </a:ext>
            </a:extLst>
          </p:cNvPr>
          <p:cNvCxnSpPr/>
          <p:nvPr/>
        </p:nvCxnSpPr>
        <p:spPr>
          <a:xfrm flipV="1">
            <a:off x="3635375" y="3225800"/>
            <a:ext cx="1008063" cy="231775"/>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C883456-33DF-4262-B677-014454DA4A6E}"/>
              </a:ext>
            </a:extLst>
          </p:cNvPr>
          <p:cNvCxnSpPr/>
          <p:nvPr/>
        </p:nvCxnSpPr>
        <p:spPr>
          <a:xfrm flipV="1">
            <a:off x="1979613" y="3225800"/>
            <a:ext cx="1152525" cy="220663"/>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角丸四角形吹き出し 31">
            <a:extLst>
              <a:ext uri="{FF2B5EF4-FFF2-40B4-BE49-F238E27FC236}">
                <a16:creationId xmlns:a16="http://schemas.microsoft.com/office/drawing/2014/main" id="{F12881A8-677E-467D-9A17-50D3085FD39E}"/>
              </a:ext>
            </a:extLst>
          </p:cNvPr>
          <p:cNvSpPr/>
          <p:nvPr/>
        </p:nvSpPr>
        <p:spPr>
          <a:xfrm>
            <a:off x="5483225" y="3498850"/>
            <a:ext cx="2808288" cy="1041400"/>
          </a:xfrm>
          <a:prstGeom prst="wedgeRoundRectCallout">
            <a:avLst>
              <a:gd name="adj1" fmla="val -58909"/>
              <a:gd name="adj2" fmla="val 104874"/>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latin typeface="+mn-ea"/>
              </a:rPr>
              <a:t>お支払いいただく税抜総額を確認し、その金額帯で区分されたお支払い方法の中から、ご希望の方法を〇で囲んでください。</a:t>
            </a:r>
          </a:p>
        </p:txBody>
      </p:sp>
      <p:sp>
        <p:nvSpPr>
          <p:cNvPr id="24592" name="AutoShape 7">
            <a:extLst>
              <a:ext uri="{FF2B5EF4-FFF2-40B4-BE49-F238E27FC236}">
                <a16:creationId xmlns:a16="http://schemas.microsoft.com/office/drawing/2014/main" id="{A309E0FE-4AF5-47F4-8326-5DDFFE59F429}"/>
              </a:ext>
            </a:extLst>
          </p:cNvPr>
          <p:cNvSpPr>
            <a:spLocks noChangeArrowheads="1"/>
          </p:cNvSpPr>
          <p:nvPr/>
        </p:nvSpPr>
        <p:spPr bwMode="auto">
          <a:xfrm>
            <a:off x="631825" y="5684838"/>
            <a:ext cx="2511425" cy="327025"/>
          </a:xfrm>
          <a:prstGeom prst="roundRect">
            <a:avLst>
              <a:gd name="adj" fmla="val 16667"/>
            </a:avLst>
          </a:prstGeom>
          <a:noFill/>
          <a:ln w="57150">
            <a:solidFill>
              <a:srgbClr val="FFC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17" name="角丸四角形吹き出し 16">
            <a:extLst>
              <a:ext uri="{FF2B5EF4-FFF2-40B4-BE49-F238E27FC236}">
                <a16:creationId xmlns:a16="http://schemas.microsoft.com/office/drawing/2014/main" id="{436DDF82-B3DD-470B-AA9F-BBCF16471D19}"/>
              </a:ext>
            </a:extLst>
          </p:cNvPr>
          <p:cNvSpPr/>
          <p:nvPr/>
        </p:nvSpPr>
        <p:spPr>
          <a:xfrm>
            <a:off x="3635375" y="5572125"/>
            <a:ext cx="3676650" cy="1114425"/>
          </a:xfrm>
          <a:prstGeom prst="wedgeRoundRectCallout">
            <a:avLst>
              <a:gd name="adj1" fmla="val -62638"/>
              <a:gd name="adj2" fmla="val -23464"/>
              <a:gd name="adj3" fmla="val 16667"/>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1400" dirty="0">
                <a:solidFill>
                  <a:schemeClr val="tx1"/>
                </a:solidFill>
              </a:rPr>
              <a:t>令和６年度より「紙による請求書の送付を希望しない」ことを申込時に選択できるようになります。</a:t>
            </a:r>
            <a:r>
              <a:rPr lang="ja-JP" altLang="en-US" sz="1400" dirty="0">
                <a:solidFill>
                  <a:schemeClr val="tx1"/>
                </a:solidFill>
              </a:rPr>
              <a:t>選択した場合、</a:t>
            </a:r>
            <a:r>
              <a:rPr lang="ja-JP" altLang="ja-JP" sz="1400" dirty="0">
                <a:solidFill>
                  <a:schemeClr val="tx1"/>
                </a:solidFill>
              </a:rPr>
              <a:t>システム</a:t>
            </a:r>
            <a:r>
              <a:rPr lang="ja-JP" altLang="en-US" sz="1400" dirty="0">
                <a:solidFill>
                  <a:schemeClr val="tx1"/>
                </a:solidFill>
              </a:rPr>
              <a:t>から</a:t>
            </a:r>
            <a:r>
              <a:rPr lang="ja-JP" altLang="ja-JP" sz="1400" dirty="0">
                <a:solidFill>
                  <a:schemeClr val="tx1"/>
                </a:solidFill>
              </a:rPr>
              <a:t>請求</a:t>
            </a:r>
            <a:r>
              <a:rPr lang="ja-JP" altLang="en-US" sz="1400" dirty="0">
                <a:solidFill>
                  <a:schemeClr val="tx1"/>
                </a:solidFill>
              </a:rPr>
              <a:t>書を</a:t>
            </a:r>
            <a:r>
              <a:rPr lang="ja-JP" altLang="ja-JP" sz="1400" dirty="0">
                <a:solidFill>
                  <a:schemeClr val="tx1"/>
                </a:solidFill>
              </a:rPr>
              <a:t>ダウンロードしていただくことになります。</a:t>
            </a:r>
            <a:endParaRPr lang="ja-JP" altLang="en-US" sz="1400" dirty="0">
              <a:solidFill>
                <a:schemeClr val="tx1"/>
              </a:solidFill>
              <a:latin typeface="+mn-ea"/>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
            <a:extLst>
              <a:ext uri="{FF2B5EF4-FFF2-40B4-BE49-F238E27FC236}">
                <a16:creationId xmlns:a16="http://schemas.microsoft.com/office/drawing/2014/main" id="{B050F3E4-38A2-4036-AD3D-FDD5C3406E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 y="493713"/>
            <a:ext cx="8578850" cy="598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スライド番号プレースホルダー 7">
            <a:extLst>
              <a:ext uri="{FF2B5EF4-FFF2-40B4-BE49-F238E27FC236}">
                <a16:creationId xmlns:a16="http://schemas.microsoft.com/office/drawing/2014/main" id="{1618ACE4-EDF4-4594-A673-D3C2814EBE7A}"/>
              </a:ext>
            </a:extLst>
          </p:cNvPr>
          <p:cNvSpPr>
            <a:spLocks noGrp="1"/>
          </p:cNvSpPr>
          <p:nvPr>
            <p:ph type="sldNum" sz="quarter" idx="12"/>
          </p:nvPr>
        </p:nvSpPr>
        <p:spPr bwMode="auto">
          <a:xfrm>
            <a:off x="6961188" y="6327775"/>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2C8293F-6D91-4646-8535-BB2831366627}" type="slidenum">
              <a:rPr kumimoji="0" lang="en-US" altLang="ja-JP" sz="1200">
                <a:solidFill>
                  <a:srgbClr val="000000"/>
                </a:solidFill>
                <a:latin typeface="Arial" panose="020B0604020202020204" pitchFamily="34" charset="0"/>
              </a:rPr>
              <a:pPr>
                <a:spcBef>
                  <a:spcPct val="0"/>
                </a:spcBef>
                <a:buFontTx/>
                <a:buNone/>
              </a:pPr>
              <a:t>7</a:t>
            </a:fld>
            <a:endParaRPr kumimoji="0" lang="en-US" altLang="ja-JP" sz="1200">
              <a:solidFill>
                <a:srgbClr val="000000"/>
              </a:solidFill>
              <a:latin typeface="Arial" panose="020B0604020202020204" pitchFamily="34" charset="0"/>
            </a:endParaRPr>
          </a:p>
        </p:txBody>
      </p:sp>
      <p:sp>
        <p:nvSpPr>
          <p:cNvPr id="26628" name="AutoShape 10">
            <a:extLst>
              <a:ext uri="{FF2B5EF4-FFF2-40B4-BE49-F238E27FC236}">
                <a16:creationId xmlns:a16="http://schemas.microsoft.com/office/drawing/2014/main" id="{6DC1BDD2-B2DA-4F26-8A55-35FD1D6C9E8C}"/>
              </a:ext>
            </a:extLst>
          </p:cNvPr>
          <p:cNvSpPr>
            <a:spLocks noChangeArrowheads="1"/>
          </p:cNvSpPr>
          <p:nvPr/>
        </p:nvSpPr>
        <p:spPr bwMode="auto">
          <a:xfrm>
            <a:off x="6454775" y="2843213"/>
            <a:ext cx="2035175" cy="279400"/>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latin typeface="Arial" panose="020B0604020202020204" pitchFamily="34" charset="0"/>
            </a:endParaRPr>
          </a:p>
        </p:txBody>
      </p:sp>
      <p:sp>
        <p:nvSpPr>
          <p:cNvPr id="26629" name="AutoShape 11">
            <a:extLst>
              <a:ext uri="{FF2B5EF4-FFF2-40B4-BE49-F238E27FC236}">
                <a16:creationId xmlns:a16="http://schemas.microsoft.com/office/drawing/2014/main" id="{19252331-30DB-433C-B131-031C816B8DA2}"/>
              </a:ext>
            </a:extLst>
          </p:cNvPr>
          <p:cNvSpPr>
            <a:spLocks noChangeArrowheads="1"/>
          </p:cNvSpPr>
          <p:nvPr/>
        </p:nvSpPr>
        <p:spPr bwMode="auto">
          <a:xfrm>
            <a:off x="6096000" y="3140075"/>
            <a:ext cx="2393950" cy="257175"/>
          </a:xfrm>
          <a:prstGeom prst="roundRect">
            <a:avLst>
              <a:gd name="adj" fmla="val 16667"/>
            </a:avLst>
          </a:prstGeom>
          <a:noFill/>
          <a:ln w="571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0000"/>
              </a:solidFill>
              <a:latin typeface="Arial" panose="020B0604020202020204" pitchFamily="34" charset="0"/>
            </a:endParaRPr>
          </a:p>
        </p:txBody>
      </p:sp>
      <p:sp>
        <p:nvSpPr>
          <p:cNvPr id="4" name="AutoShape 23">
            <a:extLst>
              <a:ext uri="{FF2B5EF4-FFF2-40B4-BE49-F238E27FC236}">
                <a16:creationId xmlns:a16="http://schemas.microsoft.com/office/drawing/2014/main" id="{232CADA1-F562-4765-82EC-FC75C683BB27}"/>
              </a:ext>
            </a:extLst>
          </p:cNvPr>
          <p:cNvSpPr>
            <a:spLocks noChangeArrowheads="1"/>
          </p:cNvSpPr>
          <p:nvPr/>
        </p:nvSpPr>
        <p:spPr bwMode="auto">
          <a:xfrm>
            <a:off x="4284663" y="3790950"/>
            <a:ext cx="3902075" cy="2914650"/>
          </a:xfrm>
          <a:prstGeom prst="roundRect">
            <a:avLst>
              <a:gd name="adj" fmla="val 6727"/>
            </a:avLst>
          </a:prstGeom>
          <a:solidFill>
            <a:srgbClr val="CCFFFF"/>
          </a:solidFill>
          <a:ln w="25400">
            <a:solidFill>
              <a:schemeClr val="tx2"/>
            </a:solidFill>
            <a:round/>
            <a:headEnd/>
            <a:tailEnd/>
          </a:ln>
          <a:effectLst>
            <a:outerShdw dist="107763" dir="2700000" algn="ctr" rotWithShape="0">
              <a:srgbClr val="808080">
                <a:alpha val="50000"/>
              </a:srgbClr>
            </a:outerShdw>
          </a:effectLst>
        </p:spPr>
        <p:txBody>
          <a:bodyPr lIns="74295" tIns="8890" rIns="74295" bIns="8890"/>
          <a:lstStyle/>
          <a:p>
            <a:pPr algn="just" eaLnBrk="1" hangingPunct="1">
              <a:lnSpc>
                <a:spcPts val="1800"/>
              </a:lnSpc>
              <a:spcAft>
                <a:spcPts val="0"/>
              </a:spcAft>
              <a:defRPr/>
            </a:pPr>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a:rPr>
              <a:t>再商品化委託申込量を算定する根拠となった決算年月を、以下を目安にご記入ください。委託申込期間（令和５年</a:t>
            </a:r>
            <a:r>
              <a:rPr lang="en-US" altLang="ja-JP" sz="1400" kern="100" dirty="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en-US" sz="1400" kern="100" dirty="0">
                <a:solidFill>
                  <a:prstClr val="black"/>
                </a:solidFill>
                <a:latin typeface="ＭＳ ゴシック" panose="020B0609070205080204" pitchFamily="49" charset="-128"/>
                <a:ea typeface="ＭＳ ゴシック" panose="020B0609070205080204" pitchFamily="49" charset="-128"/>
                <a:cs typeface="Times New Roman"/>
              </a:rPr>
              <a:t>月６日～令和６年２月９日）が終わるまでに確定済みの決算年月であることがルールとなっております。</a:t>
            </a:r>
            <a:endParaRPr lang="en-US" altLang="zh-TW" sz="950" b="1" u="sng" kern="100" dirty="0">
              <a:solidFill>
                <a:prstClr val="black"/>
              </a:solidFill>
              <a:latin typeface="ＭＳ ゴシック" panose="020B0609070205080204" pitchFamily="49" charset="-128"/>
              <a:ea typeface="ＭＳ ゴシック" panose="020B0609070205080204" pitchFamily="49" charset="-128"/>
              <a:cs typeface="Times New Roman"/>
            </a:endParaRPr>
          </a:p>
          <a:p>
            <a:pPr algn="just" eaLnBrk="1" hangingPunct="1">
              <a:lnSpc>
                <a:spcPts val="1300"/>
              </a:lnSpc>
              <a:spcBef>
                <a:spcPts val="600"/>
              </a:spcBef>
              <a:spcAft>
                <a:spcPts val="0"/>
              </a:spcAft>
              <a:defRPr/>
            </a:pPr>
            <a:r>
              <a:rPr lang="zh-TW" altLang="ja-JP" sz="950" b="1" u="sng"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950" b="1" u="sng" kern="100" dirty="0">
                <a:solidFill>
                  <a:prstClr val="black"/>
                </a:solidFill>
                <a:latin typeface="ＭＳ ゴシック" panose="020B0609070205080204" pitchFamily="49" charset="-128"/>
                <a:ea typeface="ＭＳ ゴシック" panose="020B0609070205080204" pitchFamily="49" charset="-128"/>
                <a:cs typeface="Times New Roman"/>
              </a:rPr>
              <a:t>Ｒ６年度分の</a:t>
            </a:r>
            <a:r>
              <a:rPr lang="zh-TW" altLang="ja-JP" sz="950" b="1" u="sng" kern="100" dirty="0">
                <a:solidFill>
                  <a:prstClr val="black"/>
                </a:solidFill>
                <a:latin typeface="ＭＳ ゴシック" panose="020B0609070205080204" pitchFamily="49" charset="-128"/>
                <a:ea typeface="ＭＳ ゴシック" panose="020B0609070205080204" pitchFamily="49" charset="-128"/>
                <a:cs typeface="Times New Roman"/>
              </a:rPr>
              <a:t>再商品化義務量　算定基準決算年月</a:t>
            </a:r>
            <a:endParaRPr lang="ja-JP" altLang="ja-JP" sz="950" b="1" kern="100" dirty="0">
              <a:solidFill>
                <a:prstClr val="black"/>
              </a:solidFill>
              <a:latin typeface="ＭＳ ゴシック" panose="020B0609070205080204" pitchFamily="49" charset="-128"/>
              <a:ea typeface="ＭＳ ゴシック" panose="020B0609070205080204" pitchFamily="49" charset="-128"/>
              <a:cs typeface="Times New Roman"/>
            </a:endParaRPr>
          </a:p>
          <a:p>
            <a:pPr algn="just" eaLnBrk="1" hangingPunct="1">
              <a:lnSpc>
                <a:spcPts val="1300"/>
              </a:lnSpc>
              <a:spcAft>
                <a:spcPts val="0"/>
              </a:spcAft>
              <a:defRPr/>
            </a:pP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月決算の場合　  →</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令和５</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12</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a:t>
            </a:r>
          </a:p>
          <a:p>
            <a:pPr indent="57150" algn="just" eaLnBrk="1" hangingPunct="1">
              <a:lnSpc>
                <a:spcPts val="1300"/>
              </a:lnSpc>
              <a:spcAft>
                <a:spcPts val="0"/>
              </a:spcAft>
              <a:defRPr/>
            </a:pP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1</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月決算の場合</a:t>
            </a:r>
            <a:r>
              <a:rPr lang="ja-JP" altLang="ja-JP" sz="950" kern="100" baseline="30000" dirty="0">
                <a:solidFill>
                  <a:prstClr val="black"/>
                </a:solidFill>
                <a:latin typeface="ＭＳ ゴシック" panose="020B0609070205080204" pitchFamily="49" charset="-128"/>
                <a:ea typeface="ＭＳ ゴシック" panose="020B0609070205080204" pitchFamily="49" charset="-128"/>
                <a:cs typeface="Times New Roman"/>
              </a:rPr>
              <a:t>※</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en-US" sz="80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令和６</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１</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a:t>
            </a:r>
          </a:p>
          <a:p>
            <a:pPr indent="57150" algn="just" eaLnBrk="1" hangingPunct="1">
              <a:lnSpc>
                <a:spcPts val="1300"/>
              </a:lnSpc>
              <a:spcAft>
                <a:spcPts val="0"/>
              </a:spcAft>
              <a:defRPr/>
            </a:pP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2</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月決算の場合</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令和５</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２</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a:t>
            </a:r>
          </a:p>
          <a:p>
            <a:pPr indent="57150" algn="just" eaLnBrk="1" hangingPunct="1">
              <a:lnSpc>
                <a:spcPts val="1300"/>
              </a:lnSpc>
              <a:spcAft>
                <a:spcPts val="0"/>
              </a:spcAft>
              <a:defRPr/>
            </a:pP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3</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月決算の場合</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令和５</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３</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a:t>
            </a:r>
          </a:p>
          <a:p>
            <a:pPr marL="88900" indent="-88900" algn="just" eaLnBrk="1" hangingPunct="1">
              <a:lnSpc>
                <a:spcPts val="1300"/>
              </a:lnSpc>
              <a:spcAft>
                <a:spcPts val="0"/>
              </a:spcAft>
              <a:defRPr/>
            </a:pP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１</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月決算の事業者で</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令和５</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年度申込において、</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令和５</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１</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月ではなく、</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令和４</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１</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月の数値を用いた場合は、</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令和６</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年度申込においては、</a:t>
            </a:r>
            <a:r>
              <a:rPr lang="ja-JP" altLang="en-US" sz="950" kern="100" dirty="0">
                <a:solidFill>
                  <a:prstClr val="black"/>
                </a:solidFill>
                <a:latin typeface="ＭＳ ゴシック" panose="020B0609070205080204" pitchFamily="49" charset="-128"/>
                <a:ea typeface="ＭＳ ゴシック" panose="020B0609070205080204" pitchFamily="49" charset="-128"/>
                <a:cs typeface="Times New Roman"/>
              </a:rPr>
              <a:t>令和５</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年</a:t>
            </a:r>
            <a:r>
              <a:rPr lang="en-US"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1</a:t>
            </a:r>
            <a:r>
              <a:rPr lang="ja-JP" altLang="ja-JP" sz="950" kern="100" dirty="0">
                <a:solidFill>
                  <a:prstClr val="black"/>
                </a:solidFill>
                <a:latin typeface="ＭＳ ゴシック" panose="020B0609070205080204" pitchFamily="49" charset="-128"/>
                <a:ea typeface="ＭＳ ゴシック" panose="020B0609070205080204" pitchFamily="49" charset="-128"/>
                <a:cs typeface="Times New Roman"/>
              </a:rPr>
              <a:t>月の数値を用いても構いません。前年度申込との継続性でご判断ください。</a:t>
            </a:r>
          </a:p>
        </p:txBody>
      </p:sp>
      <p:sp>
        <p:nvSpPr>
          <p:cNvPr id="5" name="AutoShape 25">
            <a:extLst>
              <a:ext uri="{FF2B5EF4-FFF2-40B4-BE49-F238E27FC236}">
                <a16:creationId xmlns:a16="http://schemas.microsoft.com/office/drawing/2014/main" id="{A59CD149-DAB4-4A97-83FD-B3614CF10721}"/>
              </a:ext>
            </a:extLst>
          </p:cNvPr>
          <p:cNvSpPr>
            <a:spLocks noChangeArrowheads="1"/>
          </p:cNvSpPr>
          <p:nvPr/>
        </p:nvSpPr>
        <p:spPr bwMode="auto">
          <a:xfrm flipH="1">
            <a:off x="690563" y="1020763"/>
            <a:ext cx="2801937" cy="5072062"/>
          </a:xfrm>
          <a:prstGeom prst="roundRect">
            <a:avLst>
              <a:gd name="adj" fmla="val 4167"/>
            </a:avLst>
          </a:prstGeom>
          <a:solidFill>
            <a:srgbClr val="CCFFFF"/>
          </a:solidFill>
          <a:ln w="25400">
            <a:solidFill>
              <a:schemeClr val="tx2"/>
            </a:solidFill>
            <a:round/>
            <a:headEnd/>
            <a:tailEnd/>
          </a:ln>
          <a:effectLst>
            <a:outerShdw dist="107763" dir="2700000" algn="ctr" rotWithShape="0">
              <a:srgbClr val="808080">
                <a:alpha val="50000"/>
              </a:srgbClr>
            </a:outerShdw>
          </a:effectLst>
        </p:spPr>
        <p:txBody>
          <a:bodyPr lIns="74295" tIns="8890" rIns="74295" bIns="8890" anchor="ctr"/>
          <a:lstStyle/>
          <a:p>
            <a:pPr indent="-47625" algn="just" eaLnBrk="1" hangingPunct="1">
              <a:lnSpc>
                <a:spcPts val="1800"/>
              </a:lnSpc>
              <a:spcAft>
                <a:spcPts val="0"/>
              </a:spcAft>
              <a:defRPr/>
            </a:pPr>
            <a:r>
              <a:rPr lang="ja-JP" altLang="en-US" sz="1400" kern="100" dirty="0">
                <a:solidFill>
                  <a:prstClr val="black"/>
                </a:solidFill>
                <a:latin typeface="+mn-ea"/>
                <a:ea typeface="+mn-ea"/>
                <a:cs typeface="Times New Roman"/>
              </a:rPr>
              <a:t>どの業種に属するかと、会社規模による義務の有無を確認させていただくためにご記入いただく項目です。以下の</a:t>
            </a:r>
            <a:r>
              <a:rPr lang="en-US" altLang="ja-JP" sz="1400" kern="100" dirty="0">
                <a:solidFill>
                  <a:prstClr val="black"/>
                </a:solidFill>
                <a:latin typeface="+mn-ea"/>
                <a:ea typeface="+mn-ea"/>
                <a:cs typeface="Times New Roman"/>
              </a:rPr>
              <a:t>15</a:t>
            </a:r>
            <a:r>
              <a:rPr lang="ja-JP" altLang="en-US" sz="1400" kern="100" dirty="0">
                <a:solidFill>
                  <a:prstClr val="black"/>
                </a:solidFill>
                <a:latin typeface="+mn-ea"/>
                <a:ea typeface="+mn-ea"/>
                <a:cs typeface="Times New Roman"/>
              </a:rPr>
              <a:t>種からご選択ください。</a:t>
            </a:r>
          </a:p>
          <a:p>
            <a:pPr indent="-47625" algn="just" eaLnBrk="1" hangingPunct="1">
              <a:lnSpc>
                <a:spcPts val="1300"/>
              </a:lnSpc>
              <a:spcAft>
                <a:spcPts val="0"/>
              </a:spcAft>
              <a:defRPr/>
            </a:pPr>
            <a:endParaRPr lang="en-US" altLang="ja-JP" sz="950" b="1" u="sng" kern="100" dirty="0">
              <a:solidFill>
                <a:prstClr val="black"/>
              </a:solidFill>
              <a:latin typeface="Century"/>
              <a:cs typeface="Times New Roman"/>
            </a:endParaRPr>
          </a:p>
          <a:p>
            <a:pPr indent="-47625" algn="just" eaLnBrk="1" hangingPunct="1">
              <a:lnSpc>
                <a:spcPts val="1300"/>
              </a:lnSpc>
              <a:spcAft>
                <a:spcPts val="0"/>
              </a:spcAft>
              <a:defRPr/>
            </a:pPr>
            <a:r>
              <a:rPr lang="ja-JP" altLang="ja-JP" sz="950" b="1" u="sng" kern="100" dirty="0">
                <a:solidFill>
                  <a:prstClr val="black"/>
                </a:solidFill>
                <a:latin typeface="Century"/>
                <a:cs typeface="Times New Roman"/>
              </a:rPr>
              <a:t>■ 主たる業種</a:t>
            </a:r>
            <a:endParaRPr lang="ja-JP" altLang="ja-JP" sz="950" b="1"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以下の区分に従い、貴社が属する業種の番号を選択し、ご記入願います。</a:t>
            </a:r>
            <a:endParaRPr lang="en-US" altLang="ja-JP" sz="950" kern="100" dirty="0">
              <a:solidFill>
                <a:prstClr val="black"/>
              </a:solidFill>
              <a:latin typeface="ＭＳ Ｐゴシック"/>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①食料品製造業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②清涼飲料・茶・コーヒー製造業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③酒類製造業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④油脂加工製品・石けん・合成洗剤・</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en-US" sz="950" kern="100" dirty="0">
                <a:solidFill>
                  <a:prstClr val="black"/>
                </a:solidFill>
                <a:latin typeface="Century"/>
                <a:cs typeface="Times New Roman"/>
              </a:rPr>
              <a:t>　</a:t>
            </a:r>
            <a:r>
              <a:rPr lang="ja-JP" altLang="ja-JP" sz="950" kern="100" dirty="0">
                <a:solidFill>
                  <a:prstClr val="black"/>
                </a:solidFill>
                <a:latin typeface="Century"/>
                <a:cs typeface="Times New Roman"/>
              </a:rPr>
              <a:t>界面活性剤・塗料製造業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⑤医薬品製造業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⑥化粧品・歯磨・その他の化粧品用</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en-US" sz="950" kern="100" dirty="0">
                <a:solidFill>
                  <a:prstClr val="black"/>
                </a:solidFill>
                <a:latin typeface="Century"/>
                <a:cs typeface="Times New Roman"/>
              </a:rPr>
              <a:t>　</a:t>
            </a:r>
            <a:r>
              <a:rPr lang="ja-JP" altLang="ja-JP" sz="950" kern="100" dirty="0">
                <a:solidFill>
                  <a:prstClr val="black"/>
                </a:solidFill>
                <a:latin typeface="Century"/>
                <a:cs typeface="Times New Roman"/>
              </a:rPr>
              <a:t>調製品製造業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⑦農林・漁業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⑧その他の製造業</a:t>
            </a:r>
            <a:r>
              <a:rPr lang="ja-JP" altLang="en-US" sz="950" kern="100" dirty="0">
                <a:solidFill>
                  <a:prstClr val="black"/>
                </a:solidFill>
                <a:latin typeface="Century"/>
                <a:cs typeface="Times New Roman"/>
              </a:rPr>
              <a:t>等</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⑨酒類卸売・小売業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⑩医薬品卸売・小売業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⑪食料品卸売・小売業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⑫苗、種子卸売・小売業、花、植木</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en-US" altLang="ja-JP" sz="950" kern="100" dirty="0">
                <a:solidFill>
                  <a:prstClr val="black"/>
                </a:solidFill>
                <a:latin typeface="Century"/>
                <a:cs typeface="Times New Roman"/>
              </a:rPr>
              <a:t>   </a:t>
            </a:r>
            <a:r>
              <a:rPr lang="ja-JP" altLang="ja-JP" sz="950" kern="100" dirty="0">
                <a:solidFill>
                  <a:prstClr val="black"/>
                </a:solidFill>
                <a:latin typeface="Century"/>
                <a:cs typeface="Times New Roman"/>
              </a:rPr>
              <a:t>卸売</a:t>
            </a:r>
            <a:r>
              <a:rPr lang="ja-JP" altLang="en-US" sz="950" kern="100" dirty="0">
                <a:solidFill>
                  <a:prstClr val="black"/>
                </a:solidFill>
                <a:latin typeface="Century"/>
                <a:cs typeface="Times New Roman"/>
              </a:rPr>
              <a:t>・</a:t>
            </a:r>
            <a:r>
              <a:rPr lang="ja-JP" altLang="ja-JP" sz="950" kern="100" dirty="0">
                <a:solidFill>
                  <a:prstClr val="black"/>
                </a:solidFill>
                <a:latin typeface="Century"/>
                <a:cs typeface="Times New Roman"/>
              </a:rPr>
              <a:t>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⑬その他の卸売・小売業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⑭サービス業</a:t>
            </a:r>
            <a:endParaRPr lang="en-US" altLang="ja-JP" sz="950" kern="100" dirty="0">
              <a:solidFill>
                <a:prstClr val="black"/>
              </a:solidFill>
              <a:latin typeface="Century"/>
              <a:cs typeface="Times New Roman"/>
            </a:endParaRPr>
          </a:p>
          <a:p>
            <a:pPr marL="88265" indent="635" algn="just" eaLnBrk="1" hangingPunct="1">
              <a:lnSpc>
                <a:spcPts val="1300"/>
              </a:lnSpc>
              <a:spcAft>
                <a:spcPts val="0"/>
              </a:spcAft>
              <a:defRPr/>
            </a:pPr>
            <a:r>
              <a:rPr lang="ja-JP" altLang="ja-JP" sz="950" kern="100" dirty="0">
                <a:solidFill>
                  <a:prstClr val="black"/>
                </a:solidFill>
                <a:latin typeface="Century"/>
                <a:cs typeface="Times New Roman"/>
              </a:rPr>
              <a:t>⑮上記以外のその他の業種</a:t>
            </a:r>
          </a:p>
        </p:txBody>
      </p:sp>
      <p:sp>
        <p:nvSpPr>
          <p:cNvPr id="26632" name="Rectangle 17">
            <a:extLst>
              <a:ext uri="{FF2B5EF4-FFF2-40B4-BE49-F238E27FC236}">
                <a16:creationId xmlns:a16="http://schemas.microsoft.com/office/drawing/2014/main" id="{A1AF2475-8D40-4C9A-A9A8-4CAAFF204179}"/>
              </a:ext>
            </a:extLst>
          </p:cNvPr>
          <p:cNvSpPr>
            <a:spLocks noChangeArrowheads="1"/>
          </p:cNvSpPr>
          <p:nvPr/>
        </p:nvSpPr>
        <p:spPr bwMode="auto">
          <a:xfrm>
            <a:off x="252413" y="131763"/>
            <a:ext cx="8640762" cy="369887"/>
          </a:xfrm>
          <a:prstGeom prst="rect">
            <a:avLst/>
          </a:prstGeom>
          <a:solidFill>
            <a:srgbClr val="FFFF66"/>
          </a:solidFill>
          <a:ln w="9525">
            <a:solidFill>
              <a:schemeClr val="tx1"/>
            </a:solidFill>
            <a:miter lim="800000"/>
            <a:headEnd/>
            <a:tailEnd/>
          </a:ln>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青線で囲まれた項目は過去から記入漏れ、間違いが多い箇所です。</a:t>
            </a:r>
          </a:p>
        </p:txBody>
      </p:sp>
      <p:cxnSp>
        <p:nvCxnSpPr>
          <p:cNvPr id="7" name="直線矢印コネクタ 6">
            <a:extLst>
              <a:ext uri="{FF2B5EF4-FFF2-40B4-BE49-F238E27FC236}">
                <a16:creationId xmlns:a16="http://schemas.microsoft.com/office/drawing/2014/main" id="{6993C11C-EA71-4D48-BAF8-AA5C3CA2F881}"/>
              </a:ext>
            </a:extLst>
          </p:cNvPr>
          <p:cNvCxnSpPr/>
          <p:nvPr/>
        </p:nvCxnSpPr>
        <p:spPr>
          <a:xfrm>
            <a:off x="3492500" y="2360613"/>
            <a:ext cx="2952750" cy="55245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4BF9643A-E383-4B31-8B54-104196BE6FDB}"/>
              </a:ext>
            </a:extLst>
          </p:cNvPr>
          <p:cNvCxnSpPr/>
          <p:nvPr/>
        </p:nvCxnSpPr>
        <p:spPr>
          <a:xfrm flipV="1">
            <a:off x="6372225" y="3454400"/>
            <a:ext cx="581025" cy="31908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4">
            <a:extLst>
              <a:ext uri="{FF2B5EF4-FFF2-40B4-BE49-F238E27FC236}">
                <a16:creationId xmlns:a16="http://schemas.microsoft.com/office/drawing/2014/main" id="{A6BB866C-B155-4714-8020-07FF00CDE5EA}"/>
              </a:ext>
            </a:extLst>
          </p:cNvPr>
          <p:cNvSpPr>
            <a:spLocks noGrp="1"/>
          </p:cNvSpPr>
          <p:nvPr>
            <p:ph type="sldNum" sz="quarter" idx="12"/>
          </p:nvPr>
        </p:nvSpPr>
        <p:spPr bwMode="auto">
          <a:xfrm>
            <a:off x="6553200" y="6376988"/>
            <a:ext cx="24828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B46EB42-2813-4256-9F3B-D636462115D7}" type="slidenum">
              <a:rPr kumimoji="0" lang="en-US" altLang="ja-JP" sz="1200">
                <a:latin typeface="Arial" panose="020B0604020202020204" pitchFamily="34" charset="0"/>
              </a:rPr>
              <a:pPr>
                <a:spcBef>
                  <a:spcPct val="0"/>
                </a:spcBef>
                <a:buFontTx/>
                <a:buNone/>
              </a:pPr>
              <a:t>8</a:t>
            </a:fld>
            <a:endParaRPr kumimoji="0" lang="en-US" altLang="ja-JP" sz="1200">
              <a:latin typeface="Arial" panose="020B0604020202020204" pitchFamily="34" charset="0"/>
            </a:endParaRPr>
          </a:p>
        </p:txBody>
      </p:sp>
      <p:sp>
        <p:nvSpPr>
          <p:cNvPr id="16" name="角丸四角形 15">
            <a:extLst>
              <a:ext uri="{FF2B5EF4-FFF2-40B4-BE49-F238E27FC236}">
                <a16:creationId xmlns:a16="http://schemas.microsoft.com/office/drawing/2014/main" id="{C3204990-ABCC-41B8-9C71-5ACED710C01A}"/>
              </a:ext>
            </a:extLst>
          </p:cNvPr>
          <p:cNvSpPr/>
          <p:nvPr/>
        </p:nvSpPr>
        <p:spPr>
          <a:xfrm>
            <a:off x="539750" y="115888"/>
            <a:ext cx="8343900" cy="1225550"/>
          </a:xfrm>
          <a:prstGeom prst="roundRect">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latin typeface="+mn-ea"/>
              </a:rPr>
              <a:t>次に「申込用紙２」をご準備ください。こちらは素材（ガラスびん、ＰＥＴボトル、紙製容器包装、プラスチック製容器包装）ごとに、１年度間の排出見込量（実績）等をご記入いただき、自社の再商品化義務量と再商品化実施委託料金を算出してご記入いただくものです。</a:t>
            </a:r>
          </a:p>
        </p:txBody>
      </p:sp>
      <p:pic>
        <p:nvPicPr>
          <p:cNvPr id="28676" name="図 1">
            <a:extLst>
              <a:ext uri="{FF2B5EF4-FFF2-40B4-BE49-F238E27FC236}">
                <a16:creationId xmlns:a16="http://schemas.microsoft.com/office/drawing/2014/main" id="{D53A497F-6AC4-4F65-9D78-CC186ACFFD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04938"/>
            <a:ext cx="7591425" cy="5365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4540</TotalTime>
  <Words>3281</Words>
  <Application>Microsoft Office PowerPoint</Application>
  <PresentationFormat>画面に合わせる (4:3)</PresentationFormat>
  <Paragraphs>273</Paragraphs>
  <Slides>23</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23</vt:i4>
      </vt:variant>
    </vt:vector>
  </HeadingPairs>
  <TitlesOfParts>
    <vt:vector size="34" baseType="lpstr">
      <vt:lpstr>Arial</vt:lpstr>
      <vt:lpstr>ＭＳ Ｐゴシック</vt:lpstr>
      <vt:lpstr>Calibri</vt:lpstr>
      <vt:lpstr>ＭＳ Ｐ明朝</vt:lpstr>
      <vt:lpstr>Calibri Light</vt:lpstr>
      <vt:lpstr>Wingdings</vt:lpstr>
      <vt:lpstr>ＭＳ ゴシック</vt:lpstr>
      <vt:lpstr>Times New Roman</vt:lpstr>
      <vt:lpstr>Century</vt:lpstr>
      <vt:lpstr>Office ​​テーマ</vt:lpstr>
      <vt:lpstr>Office テーマ</vt:lpstr>
      <vt:lpstr>リサイクル（再商品化）の 委託申込手続きについて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ご参考；実施委託料金の算定方法について</vt:lpstr>
      <vt:lpstr>ご参考；排出見込量　Ⓐ　について</vt:lpstr>
      <vt:lpstr>PowerPoint プレゼンテーション</vt:lpstr>
      <vt:lpstr>ご参考；実施委託単価　Ⓒ　について</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iwama</dc:creator>
  <cp:lastModifiedBy>関澤 広樹</cp:lastModifiedBy>
  <cp:revision>645</cp:revision>
  <cp:lastPrinted>2017-10-13T07:32:34Z</cp:lastPrinted>
  <dcterms:created xsi:type="dcterms:W3CDTF">2010-10-08T09:25:14Z</dcterms:created>
  <dcterms:modified xsi:type="dcterms:W3CDTF">2024-01-25T08:32:48Z</dcterms:modified>
</cp:coreProperties>
</file>